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37"/>
  </p:notesMasterIdLst>
  <p:sldIdLst>
    <p:sldId id="334" r:id="rId5"/>
    <p:sldId id="358" r:id="rId6"/>
    <p:sldId id="361" r:id="rId7"/>
    <p:sldId id="323" r:id="rId8"/>
    <p:sldId id="296" r:id="rId9"/>
    <p:sldId id="298" r:id="rId10"/>
    <p:sldId id="319" r:id="rId11"/>
    <p:sldId id="297" r:id="rId12"/>
    <p:sldId id="309" r:id="rId13"/>
    <p:sldId id="359" r:id="rId14"/>
    <p:sldId id="322" r:id="rId15"/>
    <p:sldId id="363" r:id="rId16"/>
    <p:sldId id="362" r:id="rId17"/>
    <p:sldId id="360" r:id="rId18"/>
    <p:sldId id="307" r:id="rId19"/>
    <p:sldId id="365" r:id="rId20"/>
    <p:sldId id="344" r:id="rId21"/>
    <p:sldId id="305" r:id="rId22"/>
    <p:sldId id="342" r:id="rId23"/>
    <p:sldId id="312" r:id="rId24"/>
    <p:sldId id="315" r:id="rId25"/>
    <p:sldId id="316" r:id="rId26"/>
    <p:sldId id="318" r:id="rId27"/>
    <p:sldId id="328" r:id="rId28"/>
    <p:sldId id="346" r:id="rId29"/>
    <p:sldId id="348" r:id="rId30"/>
    <p:sldId id="350" r:id="rId31"/>
    <p:sldId id="357" r:id="rId32"/>
    <p:sldId id="366" r:id="rId33"/>
    <p:sldId id="356" r:id="rId34"/>
    <p:sldId id="364" r:id="rId35"/>
    <p:sldId id="327" r:id="rId36"/>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6270A1-239A-4078-8A4B-EBA7FF2B071E}" v="191" dt="2023-04-18T19:24:35.7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98" autoAdjust="0"/>
    <p:restoredTop sz="94622" autoAdjust="0"/>
  </p:normalViewPr>
  <p:slideViewPr>
    <p:cSldViewPr>
      <p:cViewPr varScale="1">
        <p:scale>
          <a:sx n="67" d="100"/>
          <a:sy n="67" d="100"/>
        </p:scale>
        <p:origin x="960" y="36"/>
      </p:cViewPr>
      <p:guideLst>
        <p:guide orient="horz" pos="2160"/>
        <p:guide pos="2880"/>
      </p:guideLst>
    </p:cSldViewPr>
  </p:slideViewPr>
  <p:outlineViewPr>
    <p:cViewPr>
      <p:scale>
        <a:sx n="33" d="100"/>
        <a:sy n="33" d="100"/>
      </p:scale>
      <p:origin x="0" y="1647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hyperlink" Target="https://www.bing.com/ck/a?!&amp;&amp;p=282a0bb973d4e350JmltdHM9MTY2OTUwNzIwMCZpZ3VpZD0xZDZlNzM3MC0yZjg1LTZjZTUtMWYwYi02M2IxMmUzNTZkYjgmaW5zaWQ9NTE3MQ&amp;ptn=3&amp;hsh=3&amp;fclid=1d6e7370-2f85-6ce5-1f0b-63b12e356db8&amp;psq=the+passion+profiler&amp;u=a1aHR0cHM6Ly90aGVwdXJwb3NlbGluay5jb20vcGFzc2lvbi1wcm9maWxlci8&amp;ntb=1" TargetMode="Externa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5.svg"/></Relationships>
</file>

<file path=ppt/diagrams/_rels/data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hyperlink" Target="https://www.bing.com/ck/a?!&amp;&amp;p=282a0bb973d4e350JmltdHM9MTY2OTUwNzIwMCZpZ3VpZD0xZDZlNzM3MC0yZjg1LTZjZTUtMWYwYi02M2IxMmUzNTZkYjgmaW5zaWQ9NTE3MQ&amp;ptn=3&amp;hsh=3&amp;fclid=1d6e7370-2f85-6ce5-1f0b-63b12e356db8&amp;psq=the+passion+profiler&amp;u=a1aHR0cHM6Ly90aGVwdXJwb3NlbGluay5jb20vcGFzc2lvbi1wcm9maWxlci8&amp;ntb=1" TargetMode="External"/><Relationship Id="rId7" Type="http://schemas.openxmlformats.org/officeDocument/2006/relationships/image" Target="../media/image13.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1EC5C0-A7FD-4AEE-9E38-D4716222BC5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B7C4B752-50E2-4C67-9227-3644484FE831}">
      <dgm:prSet/>
      <dgm:spPr/>
      <dgm:t>
        <a:bodyPr/>
        <a:lstStyle/>
        <a:p>
          <a:r>
            <a:rPr lang="en-US" b="1"/>
            <a:t>A structured matching</a:t>
          </a:r>
        </a:p>
        <a:p>
          <a:r>
            <a:rPr lang="en-US" b="1"/>
            <a:t> </a:t>
          </a:r>
          <a:r>
            <a:rPr lang="en-US"/>
            <a:t>process and forms used to pair mentors and protégés.</a:t>
          </a:r>
        </a:p>
      </dgm:t>
    </dgm:pt>
    <dgm:pt modelId="{A9E16732-8B8F-43C2-ABC7-51952F2C958C}" type="parTrans" cxnId="{21E29889-1AD2-464D-92EF-6CB8638062D7}">
      <dgm:prSet/>
      <dgm:spPr/>
      <dgm:t>
        <a:bodyPr/>
        <a:lstStyle/>
        <a:p>
          <a:endParaRPr lang="en-US"/>
        </a:p>
      </dgm:t>
    </dgm:pt>
    <dgm:pt modelId="{11310D2A-269B-4598-B0FE-BBD055FEF482}" type="sibTrans" cxnId="{21E29889-1AD2-464D-92EF-6CB8638062D7}">
      <dgm:prSet/>
      <dgm:spPr/>
      <dgm:t>
        <a:bodyPr/>
        <a:lstStyle/>
        <a:p>
          <a:endParaRPr lang="en-US"/>
        </a:p>
      </dgm:t>
    </dgm:pt>
    <dgm:pt modelId="{3BEDDEEF-2092-4FD9-834F-10D84B797A30}">
      <dgm:prSet/>
      <dgm:spPr/>
      <dgm:t>
        <a:bodyPr/>
        <a:lstStyle/>
        <a:p>
          <a:r>
            <a:rPr lang="en-US" b="1"/>
            <a:t>Foundation framework</a:t>
          </a:r>
        </a:p>
        <a:p>
          <a:r>
            <a:rPr lang="en-US" b="1"/>
            <a:t> </a:t>
          </a:r>
          <a:r>
            <a:rPr lang="en-US"/>
            <a:t>for effective mentoring social and invitational learning theories. </a:t>
          </a:r>
        </a:p>
      </dgm:t>
    </dgm:pt>
    <dgm:pt modelId="{F90A0877-61A9-452C-A2DD-AA660E4F2C68}" type="parTrans" cxnId="{4A6B161F-0C50-4357-8542-07B1A24F9D37}">
      <dgm:prSet/>
      <dgm:spPr/>
      <dgm:t>
        <a:bodyPr/>
        <a:lstStyle/>
        <a:p>
          <a:endParaRPr lang="en-US"/>
        </a:p>
      </dgm:t>
    </dgm:pt>
    <dgm:pt modelId="{3C436A47-0AA2-47E9-B658-FF74C9DCAAE0}" type="sibTrans" cxnId="{4A6B161F-0C50-4357-8542-07B1A24F9D37}">
      <dgm:prSet/>
      <dgm:spPr/>
      <dgm:t>
        <a:bodyPr/>
        <a:lstStyle/>
        <a:p>
          <a:endParaRPr lang="en-US"/>
        </a:p>
      </dgm:t>
    </dgm:pt>
    <dgm:pt modelId="{7713135F-A1CB-4BDD-8C70-6B6002572853}">
      <dgm:prSet/>
      <dgm:spPr/>
      <dgm:t>
        <a:bodyPr/>
        <a:lstStyle/>
        <a:p>
          <a:r>
            <a:rPr lang="en-US" b="1"/>
            <a:t>Self-regulating behaviors </a:t>
          </a:r>
        </a:p>
        <a:p>
          <a:r>
            <a:rPr lang="en-US"/>
            <a:t>The successful </a:t>
          </a:r>
          <a:r>
            <a:rPr lang="en-US" b="1" i="1"/>
            <a:t>protégé</a:t>
          </a:r>
          <a:r>
            <a:rPr lang="en-US"/>
            <a:t> eventually develops the self-regulating behaviors that enable autonomous performance and mastery with the </a:t>
          </a:r>
          <a:r>
            <a:rPr lang="en-US" b="1" i="1"/>
            <a:t>mentor</a:t>
          </a:r>
          <a:r>
            <a:rPr lang="en-US"/>
            <a:t>.</a:t>
          </a:r>
        </a:p>
      </dgm:t>
    </dgm:pt>
    <dgm:pt modelId="{2D7C58B3-814F-4E1B-A03C-19703D3D899C}" type="parTrans" cxnId="{A21ACB7C-011A-43B6-BF4F-E537A0967E32}">
      <dgm:prSet/>
      <dgm:spPr/>
      <dgm:t>
        <a:bodyPr/>
        <a:lstStyle/>
        <a:p>
          <a:endParaRPr lang="en-US"/>
        </a:p>
      </dgm:t>
    </dgm:pt>
    <dgm:pt modelId="{3C38BF40-7548-4467-9D83-3BED8BFF39B4}" type="sibTrans" cxnId="{A21ACB7C-011A-43B6-BF4F-E537A0967E32}">
      <dgm:prSet/>
      <dgm:spPr/>
      <dgm:t>
        <a:bodyPr/>
        <a:lstStyle/>
        <a:p>
          <a:endParaRPr lang="en-US"/>
        </a:p>
      </dgm:t>
    </dgm:pt>
    <dgm:pt modelId="{AC8812B6-417E-4E34-AEBC-6F10ADADB09F}">
      <dgm:prSet/>
      <dgm:spPr/>
      <dgm:t>
        <a:bodyPr/>
        <a:lstStyle/>
        <a:p>
          <a:r>
            <a:rPr lang="en-US" b="1"/>
            <a:t>Mentoring is a primary means  which cross-generation </a:t>
          </a:r>
        </a:p>
        <a:p>
          <a:r>
            <a:rPr lang="en-US"/>
            <a:t>learn from each other to gain new knowledge and social skills.</a:t>
          </a:r>
        </a:p>
      </dgm:t>
    </dgm:pt>
    <dgm:pt modelId="{BDD8E451-86EB-4C01-80CE-011554599E17}" type="parTrans" cxnId="{E122385C-07A8-487C-9627-80B066E160EE}">
      <dgm:prSet/>
      <dgm:spPr/>
      <dgm:t>
        <a:bodyPr/>
        <a:lstStyle/>
        <a:p>
          <a:endParaRPr lang="en-US"/>
        </a:p>
      </dgm:t>
    </dgm:pt>
    <dgm:pt modelId="{44296341-8945-4E36-9D1F-8B5D86315A86}" type="sibTrans" cxnId="{E122385C-07A8-487C-9627-80B066E160EE}">
      <dgm:prSet/>
      <dgm:spPr/>
      <dgm:t>
        <a:bodyPr/>
        <a:lstStyle/>
        <a:p>
          <a:endParaRPr lang="en-US"/>
        </a:p>
      </dgm:t>
    </dgm:pt>
    <dgm:pt modelId="{B56A20B3-EA56-41EB-A36E-4B7FF23303CD}">
      <dgm:prSet/>
      <dgm:spPr/>
      <dgm:t>
        <a:bodyPr/>
        <a:lstStyle/>
        <a:p>
          <a:r>
            <a:rPr lang="en-US" b="1"/>
            <a:t>Mentoring</a:t>
          </a:r>
        </a:p>
        <a:p>
          <a:r>
            <a:rPr lang="en-US"/>
            <a:t>Graduate education</a:t>
          </a:r>
        </a:p>
        <a:p>
          <a:r>
            <a:rPr lang="en-US"/>
            <a:t>Professional training,</a:t>
          </a:r>
        </a:p>
        <a:p>
          <a:r>
            <a:rPr lang="en-US"/>
            <a:t> and business.</a:t>
          </a:r>
        </a:p>
      </dgm:t>
    </dgm:pt>
    <dgm:pt modelId="{80C5DEC4-77AA-4999-961A-B7D0310C02BE}" type="parTrans" cxnId="{1C48DEDB-B59A-48CC-A891-E7DA648EE3D7}">
      <dgm:prSet/>
      <dgm:spPr/>
      <dgm:t>
        <a:bodyPr/>
        <a:lstStyle/>
        <a:p>
          <a:endParaRPr lang="en-US"/>
        </a:p>
      </dgm:t>
    </dgm:pt>
    <dgm:pt modelId="{E4B1D041-E654-42D6-BE52-3F877D409EA2}" type="sibTrans" cxnId="{1C48DEDB-B59A-48CC-A891-E7DA648EE3D7}">
      <dgm:prSet/>
      <dgm:spPr/>
      <dgm:t>
        <a:bodyPr/>
        <a:lstStyle/>
        <a:p>
          <a:endParaRPr lang="en-US"/>
        </a:p>
      </dgm:t>
    </dgm:pt>
    <dgm:pt modelId="{637B17CC-F143-45CF-B245-5BB64352C2D3}">
      <dgm:prSet/>
      <dgm:spPr/>
      <dgm:t>
        <a:bodyPr/>
        <a:lstStyle/>
        <a:p>
          <a:r>
            <a:rPr lang="en-US" b="1" i="1" dirty="0"/>
            <a:t>Mentor-protégé </a:t>
          </a:r>
          <a:r>
            <a:rPr lang="en-US" dirty="0"/>
            <a:t>relationships often play a critical role in the lives of successful individuals in academia and business. </a:t>
          </a:r>
        </a:p>
      </dgm:t>
    </dgm:pt>
    <dgm:pt modelId="{1123086A-295B-41B6-99C2-98A13FD5615C}" type="parTrans" cxnId="{CB8E7507-0CDD-442A-85DA-6350CAD61524}">
      <dgm:prSet/>
      <dgm:spPr/>
      <dgm:t>
        <a:bodyPr/>
        <a:lstStyle/>
        <a:p>
          <a:endParaRPr lang="en-US"/>
        </a:p>
      </dgm:t>
    </dgm:pt>
    <dgm:pt modelId="{CF583D97-08CA-490C-9DA2-DD9D137DD1BE}" type="sibTrans" cxnId="{CB8E7507-0CDD-442A-85DA-6350CAD61524}">
      <dgm:prSet/>
      <dgm:spPr/>
      <dgm:t>
        <a:bodyPr/>
        <a:lstStyle/>
        <a:p>
          <a:endParaRPr lang="en-US"/>
        </a:p>
      </dgm:t>
    </dgm:pt>
    <dgm:pt modelId="{214BC275-3C3F-4F8C-A82F-D0D1CDEEB09A}" type="pres">
      <dgm:prSet presAssocID="{3E1EC5C0-A7FD-4AEE-9E38-D4716222BC54}" presName="diagram" presStyleCnt="0">
        <dgm:presLayoutVars>
          <dgm:dir/>
          <dgm:resizeHandles val="exact"/>
        </dgm:presLayoutVars>
      </dgm:prSet>
      <dgm:spPr/>
    </dgm:pt>
    <dgm:pt modelId="{A1E582F0-8B8C-430B-A862-D36C5ACE0456}" type="pres">
      <dgm:prSet presAssocID="{B7C4B752-50E2-4C67-9227-3644484FE831}" presName="node" presStyleLbl="node1" presStyleIdx="0" presStyleCnt="6">
        <dgm:presLayoutVars>
          <dgm:bulletEnabled val="1"/>
        </dgm:presLayoutVars>
      </dgm:prSet>
      <dgm:spPr/>
    </dgm:pt>
    <dgm:pt modelId="{EF952999-4051-4811-82D6-256110DF0B07}" type="pres">
      <dgm:prSet presAssocID="{11310D2A-269B-4598-B0FE-BBD055FEF482}" presName="sibTrans" presStyleCnt="0"/>
      <dgm:spPr/>
    </dgm:pt>
    <dgm:pt modelId="{73BB9F15-146B-48CE-B09D-2ECAA22269E6}" type="pres">
      <dgm:prSet presAssocID="{3BEDDEEF-2092-4FD9-834F-10D84B797A30}" presName="node" presStyleLbl="node1" presStyleIdx="1" presStyleCnt="6">
        <dgm:presLayoutVars>
          <dgm:bulletEnabled val="1"/>
        </dgm:presLayoutVars>
      </dgm:prSet>
      <dgm:spPr/>
    </dgm:pt>
    <dgm:pt modelId="{B5FD0391-0002-4DB8-B0C3-3AB1CFDA9B5B}" type="pres">
      <dgm:prSet presAssocID="{3C436A47-0AA2-47E9-B658-FF74C9DCAAE0}" presName="sibTrans" presStyleCnt="0"/>
      <dgm:spPr/>
    </dgm:pt>
    <dgm:pt modelId="{D0FB25A4-0E94-481E-B5C5-3D4BE9BC5059}" type="pres">
      <dgm:prSet presAssocID="{7713135F-A1CB-4BDD-8C70-6B6002572853}" presName="node" presStyleLbl="node1" presStyleIdx="2" presStyleCnt="6">
        <dgm:presLayoutVars>
          <dgm:bulletEnabled val="1"/>
        </dgm:presLayoutVars>
      </dgm:prSet>
      <dgm:spPr/>
    </dgm:pt>
    <dgm:pt modelId="{ADAB4BE1-48FD-470A-AE23-B9591A8511FA}" type="pres">
      <dgm:prSet presAssocID="{3C38BF40-7548-4467-9D83-3BED8BFF39B4}" presName="sibTrans" presStyleCnt="0"/>
      <dgm:spPr/>
    </dgm:pt>
    <dgm:pt modelId="{8328248C-7610-4A8D-9FD1-9646C0FA8BF1}" type="pres">
      <dgm:prSet presAssocID="{AC8812B6-417E-4E34-AEBC-6F10ADADB09F}" presName="node" presStyleLbl="node1" presStyleIdx="3" presStyleCnt="6">
        <dgm:presLayoutVars>
          <dgm:bulletEnabled val="1"/>
        </dgm:presLayoutVars>
      </dgm:prSet>
      <dgm:spPr/>
    </dgm:pt>
    <dgm:pt modelId="{1FEEB6F1-C689-4E13-9CAF-C5D74EA9CDF4}" type="pres">
      <dgm:prSet presAssocID="{44296341-8945-4E36-9D1F-8B5D86315A86}" presName="sibTrans" presStyleCnt="0"/>
      <dgm:spPr/>
    </dgm:pt>
    <dgm:pt modelId="{37D0CD77-2D50-471F-A34A-24115B984ACA}" type="pres">
      <dgm:prSet presAssocID="{B56A20B3-EA56-41EB-A36E-4B7FF23303CD}" presName="node" presStyleLbl="node1" presStyleIdx="4" presStyleCnt="6">
        <dgm:presLayoutVars>
          <dgm:bulletEnabled val="1"/>
        </dgm:presLayoutVars>
      </dgm:prSet>
      <dgm:spPr/>
    </dgm:pt>
    <dgm:pt modelId="{E8809013-8C8A-4C20-AA62-9DA85E6453C8}" type="pres">
      <dgm:prSet presAssocID="{E4B1D041-E654-42D6-BE52-3F877D409EA2}" presName="sibTrans" presStyleCnt="0"/>
      <dgm:spPr/>
    </dgm:pt>
    <dgm:pt modelId="{45993675-8902-4059-B621-25AC082BBDEE}" type="pres">
      <dgm:prSet presAssocID="{637B17CC-F143-45CF-B245-5BB64352C2D3}" presName="node" presStyleLbl="node1" presStyleIdx="5" presStyleCnt="6">
        <dgm:presLayoutVars>
          <dgm:bulletEnabled val="1"/>
        </dgm:presLayoutVars>
      </dgm:prSet>
      <dgm:spPr/>
    </dgm:pt>
  </dgm:ptLst>
  <dgm:cxnLst>
    <dgm:cxn modelId="{CB8E7507-0CDD-442A-85DA-6350CAD61524}" srcId="{3E1EC5C0-A7FD-4AEE-9E38-D4716222BC54}" destId="{637B17CC-F143-45CF-B245-5BB64352C2D3}" srcOrd="5" destOrd="0" parTransId="{1123086A-295B-41B6-99C2-98A13FD5615C}" sibTransId="{CF583D97-08CA-490C-9DA2-DD9D137DD1BE}"/>
    <dgm:cxn modelId="{3FD5350C-50BD-44F1-B81D-D5FACA7ABCFF}" type="presOf" srcId="{7713135F-A1CB-4BDD-8C70-6B6002572853}" destId="{D0FB25A4-0E94-481E-B5C5-3D4BE9BC5059}" srcOrd="0" destOrd="0" presId="urn:microsoft.com/office/officeart/2005/8/layout/default"/>
    <dgm:cxn modelId="{B3054F17-7FB2-4BC8-9DF4-15FCC45AE154}" type="presOf" srcId="{B56A20B3-EA56-41EB-A36E-4B7FF23303CD}" destId="{37D0CD77-2D50-471F-A34A-24115B984ACA}" srcOrd="0" destOrd="0" presId="urn:microsoft.com/office/officeart/2005/8/layout/default"/>
    <dgm:cxn modelId="{4A6B161F-0C50-4357-8542-07B1A24F9D37}" srcId="{3E1EC5C0-A7FD-4AEE-9E38-D4716222BC54}" destId="{3BEDDEEF-2092-4FD9-834F-10D84B797A30}" srcOrd="1" destOrd="0" parTransId="{F90A0877-61A9-452C-A2DD-AA660E4F2C68}" sibTransId="{3C436A47-0AA2-47E9-B658-FF74C9DCAAE0}"/>
    <dgm:cxn modelId="{E122385C-07A8-487C-9627-80B066E160EE}" srcId="{3E1EC5C0-A7FD-4AEE-9E38-D4716222BC54}" destId="{AC8812B6-417E-4E34-AEBC-6F10ADADB09F}" srcOrd="3" destOrd="0" parTransId="{BDD8E451-86EB-4C01-80CE-011554599E17}" sibTransId="{44296341-8945-4E36-9D1F-8B5D86315A86}"/>
    <dgm:cxn modelId="{121CF165-0B7D-4A7E-9151-4E46B2F2B9F7}" type="presOf" srcId="{B7C4B752-50E2-4C67-9227-3644484FE831}" destId="{A1E582F0-8B8C-430B-A862-D36C5ACE0456}" srcOrd="0" destOrd="0" presId="urn:microsoft.com/office/officeart/2005/8/layout/default"/>
    <dgm:cxn modelId="{6B27915A-45F7-45D6-8383-5D5507404B84}" type="presOf" srcId="{637B17CC-F143-45CF-B245-5BB64352C2D3}" destId="{45993675-8902-4059-B621-25AC082BBDEE}" srcOrd="0" destOrd="0" presId="urn:microsoft.com/office/officeart/2005/8/layout/default"/>
    <dgm:cxn modelId="{A21ACB7C-011A-43B6-BF4F-E537A0967E32}" srcId="{3E1EC5C0-A7FD-4AEE-9E38-D4716222BC54}" destId="{7713135F-A1CB-4BDD-8C70-6B6002572853}" srcOrd="2" destOrd="0" parTransId="{2D7C58B3-814F-4E1B-A03C-19703D3D899C}" sibTransId="{3C38BF40-7548-4467-9D83-3BED8BFF39B4}"/>
    <dgm:cxn modelId="{21E29889-1AD2-464D-92EF-6CB8638062D7}" srcId="{3E1EC5C0-A7FD-4AEE-9E38-D4716222BC54}" destId="{B7C4B752-50E2-4C67-9227-3644484FE831}" srcOrd="0" destOrd="0" parTransId="{A9E16732-8B8F-43C2-ABC7-51952F2C958C}" sibTransId="{11310D2A-269B-4598-B0FE-BBD055FEF482}"/>
    <dgm:cxn modelId="{81D0C69B-81DA-4CC6-9AA6-479A932E180E}" type="presOf" srcId="{3E1EC5C0-A7FD-4AEE-9E38-D4716222BC54}" destId="{214BC275-3C3F-4F8C-A82F-D0D1CDEEB09A}" srcOrd="0" destOrd="0" presId="urn:microsoft.com/office/officeart/2005/8/layout/default"/>
    <dgm:cxn modelId="{21C57EBE-DAAB-4976-A563-05601281FF9B}" type="presOf" srcId="{3BEDDEEF-2092-4FD9-834F-10D84B797A30}" destId="{73BB9F15-146B-48CE-B09D-2ECAA22269E6}" srcOrd="0" destOrd="0" presId="urn:microsoft.com/office/officeart/2005/8/layout/default"/>
    <dgm:cxn modelId="{EFDB21D2-409E-4DDA-902E-7D050568D71D}" type="presOf" srcId="{AC8812B6-417E-4E34-AEBC-6F10ADADB09F}" destId="{8328248C-7610-4A8D-9FD1-9646C0FA8BF1}" srcOrd="0" destOrd="0" presId="urn:microsoft.com/office/officeart/2005/8/layout/default"/>
    <dgm:cxn modelId="{1C48DEDB-B59A-48CC-A891-E7DA648EE3D7}" srcId="{3E1EC5C0-A7FD-4AEE-9E38-D4716222BC54}" destId="{B56A20B3-EA56-41EB-A36E-4B7FF23303CD}" srcOrd="4" destOrd="0" parTransId="{80C5DEC4-77AA-4999-961A-B7D0310C02BE}" sibTransId="{E4B1D041-E654-42D6-BE52-3F877D409EA2}"/>
    <dgm:cxn modelId="{E76A112D-A6A3-4152-8E7A-15D4579D409F}" type="presParOf" srcId="{214BC275-3C3F-4F8C-A82F-D0D1CDEEB09A}" destId="{A1E582F0-8B8C-430B-A862-D36C5ACE0456}" srcOrd="0" destOrd="0" presId="urn:microsoft.com/office/officeart/2005/8/layout/default"/>
    <dgm:cxn modelId="{05E05F54-C9F2-4E84-9D06-3683E6895D2A}" type="presParOf" srcId="{214BC275-3C3F-4F8C-A82F-D0D1CDEEB09A}" destId="{EF952999-4051-4811-82D6-256110DF0B07}" srcOrd="1" destOrd="0" presId="urn:microsoft.com/office/officeart/2005/8/layout/default"/>
    <dgm:cxn modelId="{E6420B23-A11A-4CE9-A216-D0DEC0B8A466}" type="presParOf" srcId="{214BC275-3C3F-4F8C-A82F-D0D1CDEEB09A}" destId="{73BB9F15-146B-48CE-B09D-2ECAA22269E6}" srcOrd="2" destOrd="0" presId="urn:microsoft.com/office/officeart/2005/8/layout/default"/>
    <dgm:cxn modelId="{4E889AEB-53FD-428C-BC3B-95EE6DA7F9C4}" type="presParOf" srcId="{214BC275-3C3F-4F8C-A82F-D0D1CDEEB09A}" destId="{B5FD0391-0002-4DB8-B0C3-3AB1CFDA9B5B}" srcOrd="3" destOrd="0" presId="urn:microsoft.com/office/officeart/2005/8/layout/default"/>
    <dgm:cxn modelId="{2D2CD6D7-165C-4A98-AA12-2699A1AC883B}" type="presParOf" srcId="{214BC275-3C3F-4F8C-A82F-D0D1CDEEB09A}" destId="{D0FB25A4-0E94-481E-B5C5-3D4BE9BC5059}" srcOrd="4" destOrd="0" presId="urn:microsoft.com/office/officeart/2005/8/layout/default"/>
    <dgm:cxn modelId="{9AB03155-2277-494C-91F7-96014C74C9C0}" type="presParOf" srcId="{214BC275-3C3F-4F8C-A82F-D0D1CDEEB09A}" destId="{ADAB4BE1-48FD-470A-AE23-B9591A8511FA}" srcOrd="5" destOrd="0" presId="urn:microsoft.com/office/officeart/2005/8/layout/default"/>
    <dgm:cxn modelId="{E148D2D2-85EC-4318-BB61-122D5FA2ADE8}" type="presParOf" srcId="{214BC275-3C3F-4F8C-A82F-D0D1CDEEB09A}" destId="{8328248C-7610-4A8D-9FD1-9646C0FA8BF1}" srcOrd="6" destOrd="0" presId="urn:microsoft.com/office/officeart/2005/8/layout/default"/>
    <dgm:cxn modelId="{A5D4AD16-E8FA-439C-9216-D14216E96FCB}" type="presParOf" srcId="{214BC275-3C3F-4F8C-A82F-D0D1CDEEB09A}" destId="{1FEEB6F1-C689-4E13-9CAF-C5D74EA9CDF4}" srcOrd="7" destOrd="0" presId="urn:microsoft.com/office/officeart/2005/8/layout/default"/>
    <dgm:cxn modelId="{9B4AA638-EE5B-4FBD-8F44-F536127149D7}" type="presParOf" srcId="{214BC275-3C3F-4F8C-A82F-D0D1CDEEB09A}" destId="{37D0CD77-2D50-471F-A34A-24115B984ACA}" srcOrd="8" destOrd="0" presId="urn:microsoft.com/office/officeart/2005/8/layout/default"/>
    <dgm:cxn modelId="{B3B73749-BFF0-466F-A6AF-8C441D031788}" type="presParOf" srcId="{214BC275-3C3F-4F8C-A82F-D0D1CDEEB09A}" destId="{E8809013-8C8A-4C20-AA62-9DA85E6453C8}" srcOrd="9" destOrd="0" presId="urn:microsoft.com/office/officeart/2005/8/layout/default"/>
    <dgm:cxn modelId="{85293047-7106-4526-8DCE-5FAE0E5AB523}" type="presParOf" srcId="{214BC275-3C3F-4F8C-A82F-D0D1CDEEB09A}" destId="{45993675-8902-4059-B621-25AC082BBDE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B6F05D-18C5-4215-9859-99639DC3B85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F401931-48A7-4225-82E1-3765A7752662}">
      <dgm:prSet/>
      <dgm:spPr/>
      <dgm:t>
        <a:bodyPr/>
        <a:lstStyle/>
        <a:p>
          <a:r>
            <a:rPr lang="en-US" dirty="0"/>
            <a:t>Key Elements of Leadership Capacity include:</a:t>
          </a:r>
        </a:p>
      </dgm:t>
    </dgm:pt>
    <dgm:pt modelId="{BC216437-07B0-4E77-9D1C-0B1C80B0BF59}" type="parTrans" cxnId="{B282F694-FA19-4407-961C-B3DB24864E03}">
      <dgm:prSet/>
      <dgm:spPr/>
      <dgm:t>
        <a:bodyPr/>
        <a:lstStyle/>
        <a:p>
          <a:endParaRPr lang="en-US"/>
        </a:p>
      </dgm:t>
    </dgm:pt>
    <dgm:pt modelId="{DA78DF12-9D8E-4AB1-981A-DAD824F3600C}" type="sibTrans" cxnId="{B282F694-FA19-4407-961C-B3DB24864E03}">
      <dgm:prSet/>
      <dgm:spPr/>
      <dgm:t>
        <a:bodyPr/>
        <a:lstStyle/>
        <a:p>
          <a:endParaRPr lang="en-US"/>
        </a:p>
      </dgm:t>
    </dgm:pt>
    <dgm:pt modelId="{E431C2B3-BA4D-4950-A58D-229DB9E9DC94}">
      <dgm:prSet/>
      <dgm:spPr/>
      <dgm:t>
        <a:bodyPr/>
        <a:lstStyle/>
        <a:p>
          <a:r>
            <a:rPr lang="en-US" dirty="0"/>
            <a:t>Internal Leadership</a:t>
          </a:r>
        </a:p>
        <a:p>
          <a:r>
            <a:rPr lang="en-US" dirty="0"/>
            <a:t>/Influence/Trust</a:t>
          </a:r>
        </a:p>
      </dgm:t>
    </dgm:pt>
    <dgm:pt modelId="{A2E3C255-F01D-4817-83C1-EE84D30AF89A}" type="parTrans" cxnId="{71C82EBA-D292-4112-8C4A-D107A0796387}">
      <dgm:prSet/>
      <dgm:spPr/>
      <dgm:t>
        <a:bodyPr/>
        <a:lstStyle/>
        <a:p>
          <a:endParaRPr lang="en-US"/>
        </a:p>
      </dgm:t>
    </dgm:pt>
    <dgm:pt modelId="{0A64DB52-5577-4369-A784-ABF8228F3374}" type="sibTrans" cxnId="{71C82EBA-D292-4112-8C4A-D107A0796387}">
      <dgm:prSet/>
      <dgm:spPr/>
      <dgm:t>
        <a:bodyPr/>
        <a:lstStyle/>
        <a:p>
          <a:endParaRPr lang="en-US"/>
        </a:p>
      </dgm:t>
    </dgm:pt>
    <dgm:pt modelId="{ADEC0284-0BFA-4145-87AA-19F84A436D76}">
      <dgm:prSet/>
      <dgm:spPr/>
      <dgm:t>
        <a:bodyPr/>
        <a:lstStyle/>
        <a:p>
          <a:r>
            <a:rPr lang="en-US" dirty="0"/>
            <a:t>Board Leadership /Leadership Sustainability </a:t>
          </a:r>
        </a:p>
      </dgm:t>
    </dgm:pt>
    <dgm:pt modelId="{36D227B2-B647-4C54-846C-59B6E6784C08}" type="parTrans" cxnId="{59EFDF06-5728-4126-B122-7EF6A3C3A16C}">
      <dgm:prSet/>
      <dgm:spPr/>
      <dgm:t>
        <a:bodyPr/>
        <a:lstStyle/>
        <a:p>
          <a:endParaRPr lang="en-US"/>
        </a:p>
      </dgm:t>
    </dgm:pt>
    <dgm:pt modelId="{4EBE8AD9-D5E3-42C5-AEFF-5EA48C1C998D}" type="sibTrans" cxnId="{59EFDF06-5728-4126-B122-7EF6A3C3A16C}">
      <dgm:prSet/>
      <dgm:spPr/>
      <dgm:t>
        <a:bodyPr/>
        <a:lstStyle/>
        <a:p>
          <a:endParaRPr lang="en-US"/>
        </a:p>
      </dgm:t>
    </dgm:pt>
    <dgm:pt modelId="{F0C4CBAA-2183-474A-B395-89F4321FA537}">
      <dgm:prSet/>
      <dgm:spPr/>
      <dgm:t>
        <a:bodyPr/>
        <a:lstStyle/>
        <a:p>
          <a:r>
            <a:rPr lang="en-US" dirty="0"/>
            <a:t>Value of each member/Motivating of the mission, vision and goals</a:t>
          </a:r>
        </a:p>
      </dgm:t>
    </dgm:pt>
    <dgm:pt modelId="{7E630CD0-05D7-453D-8A16-5E428224050F}" type="parTrans" cxnId="{5E95E5A8-A185-4704-A04E-2B91ADAC2D85}">
      <dgm:prSet/>
      <dgm:spPr/>
      <dgm:t>
        <a:bodyPr/>
        <a:lstStyle/>
        <a:p>
          <a:endParaRPr lang="en-US"/>
        </a:p>
      </dgm:t>
    </dgm:pt>
    <dgm:pt modelId="{D74E2B0A-A912-4230-8A64-F5EDB6C1B5A4}" type="sibTrans" cxnId="{5E95E5A8-A185-4704-A04E-2B91ADAC2D85}">
      <dgm:prSet/>
      <dgm:spPr/>
      <dgm:t>
        <a:bodyPr/>
        <a:lstStyle/>
        <a:p>
          <a:endParaRPr lang="en-US"/>
        </a:p>
      </dgm:t>
    </dgm:pt>
    <dgm:pt modelId="{C38868EA-14EC-4A71-B226-FFCA1D99D899}">
      <dgm:prSet/>
      <dgm:spPr/>
      <dgm:t>
        <a:bodyPr/>
        <a:lstStyle/>
        <a:p>
          <a:r>
            <a:rPr lang="en-US" dirty="0"/>
            <a:t>Strong working relationship 	/Willingness to make changes; seek help  </a:t>
          </a:r>
        </a:p>
      </dgm:t>
    </dgm:pt>
    <dgm:pt modelId="{52842AD2-E1D3-48D1-93DD-80179404762A}" type="parTrans" cxnId="{1085E9BF-EB1B-4E25-9FE6-579B5492E825}">
      <dgm:prSet/>
      <dgm:spPr/>
      <dgm:t>
        <a:bodyPr/>
        <a:lstStyle/>
        <a:p>
          <a:endParaRPr lang="en-US"/>
        </a:p>
      </dgm:t>
    </dgm:pt>
    <dgm:pt modelId="{74CEFF54-D69A-4E13-9A4F-8E78278E6310}" type="sibTrans" cxnId="{1085E9BF-EB1B-4E25-9FE6-579B5492E825}">
      <dgm:prSet/>
      <dgm:spPr/>
      <dgm:t>
        <a:bodyPr/>
        <a:lstStyle/>
        <a:p>
          <a:endParaRPr lang="en-US"/>
        </a:p>
      </dgm:t>
    </dgm:pt>
    <dgm:pt modelId="{8AB72A66-8A09-4686-9C28-2354838F48D2}" type="pres">
      <dgm:prSet presAssocID="{32B6F05D-18C5-4215-9859-99639DC3B85A}" presName="hierChild1" presStyleCnt="0">
        <dgm:presLayoutVars>
          <dgm:orgChart val="1"/>
          <dgm:chPref val="1"/>
          <dgm:dir/>
          <dgm:animOne val="branch"/>
          <dgm:animLvl val="lvl"/>
          <dgm:resizeHandles/>
        </dgm:presLayoutVars>
      </dgm:prSet>
      <dgm:spPr/>
    </dgm:pt>
    <dgm:pt modelId="{AF0F3761-535E-420A-87AD-04860D8F556A}" type="pres">
      <dgm:prSet presAssocID="{9F401931-48A7-4225-82E1-3765A7752662}" presName="hierRoot1" presStyleCnt="0">
        <dgm:presLayoutVars>
          <dgm:hierBranch val="init"/>
        </dgm:presLayoutVars>
      </dgm:prSet>
      <dgm:spPr/>
    </dgm:pt>
    <dgm:pt modelId="{330FB85C-46FE-4F0D-810A-18D566350D9F}" type="pres">
      <dgm:prSet presAssocID="{9F401931-48A7-4225-82E1-3765A7752662}" presName="rootComposite1" presStyleCnt="0"/>
      <dgm:spPr/>
    </dgm:pt>
    <dgm:pt modelId="{11BFC8B7-D98A-434A-9B5C-B8F7541ED0EA}" type="pres">
      <dgm:prSet presAssocID="{9F401931-48A7-4225-82E1-3765A7752662}" presName="rootText1" presStyleLbl="node0" presStyleIdx="0" presStyleCnt="1">
        <dgm:presLayoutVars>
          <dgm:chPref val="3"/>
        </dgm:presLayoutVars>
      </dgm:prSet>
      <dgm:spPr/>
    </dgm:pt>
    <dgm:pt modelId="{294271F2-6D6D-4B9F-AFA1-D717F3475935}" type="pres">
      <dgm:prSet presAssocID="{9F401931-48A7-4225-82E1-3765A7752662}" presName="rootConnector1" presStyleLbl="node1" presStyleIdx="0" presStyleCnt="0"/>
      <dgm:spPr/>
    </dgm:pt>
    <dgm:pt modelId="{328D3EA1-2559-46EF-BF8E-76500530587D}" type="pres">
      <dgm:prSet presAssocID="{9F401931-48A7-4225-82E1-3765A7752662}" presName="hierChild2" presStyleCnt="0"/>
      <dgm:spPr/>
    </dgm:pt>
    <dgm:pt modelId="{BAC45F6F-D5D7-4DA8-9B54-A14EAB741026}" type="pres">
      <dgm:prSet presAssocID="{A2E3C255-F01D-4817-83C1-EE84D30AF89A}" presName="Name37" presStyleLbl="parChTrans1D2" presStyleIdx="0" presStyleCnt="4"/>
      <dgm:spPr/>
    </dgm:pt>
    <dgm:pt modelId="{04EBDBDD-6760-4736-BD66-505E64A1B705}" type="pres">
      <dgm:prSet presAssocID="{E431C2B3-BA4D-4950-A58D-229DB9E9DC94}" presName="hierRoot2" presStyleCnt="0">
        <dgm:presLayoutVars>
          <dgm:hierBranch val="init"/>
        </dgm:presLayoutVars>
      </dgm:prSet>
      <dgm:spPr/>
    </dgm:pt>
    <dgm:pt modelId="{D464C327-4F97-4568-9894-4157D17218BB}" type="pres">
      <dgm:prSet presAssocID="{E431C2B3-BA4D-4950-A58D-229DB9E9DC94}" presName="rootComposite" presStyleCnt="0"/>
      <dgm:spPr/>
    </dgm:pt>
    <dgm:pt modelId="{FE958262-BE63-4C13-BC1E-8F2E71A42243}" type="pres">
      <dgm:prSet presAssocID="{E431C2B3-BA4D-4950-A58D-229DB9E9DC94}" presName="rootText" presStyleLbl="node2" presStyleIdx="0" presStyleCnt="4">
        <dgm:presLayoutVars>
          <dgm:chPref val="3"/>
        </dgm:presLayoutVars>
      </dgm:prSet>
      <dgm:spPr/>
    </dgm:pt>
    <dgm:pt modelId="{ED5155AC-2E53-4135-A49D-EC4769842B75}" type="pres">
      <dgm:prSet presAssocID="{E431C2B3-BA4D-4950-A58D-229DB9E9DC94}" presName="rootConnector" presStyleLbl="node2" presStyleIdx="0" presStyleCnt="4"/>
      <dgm:spPr/>
    </dgm:pt>
    <dgm:pt modelId="{2ABF48A1-BECE-4F28-A913-8F9DE9F3E3F7}" type="pres">
      <dgm:prSet presAssocID="{E431C2B3-BA4D-4950-A58D-229DB9E9DC94}" presName="hierChild4" presStyleCnt="0"/>
      <dgm:spPr/>
    </dgm:pt>
    <dgm:pt modelId="{2493F706-32E7-4826-8E1F-B8297B561137}" type="pres">
      <dgm:prSet presAssocID="{E431C2B3-BA4D-4950-A58D-229DB9E9DC94}" presName="hierChild5" presStyleCnt="0"/>
      <dgm:spPr/>
    </dgm:pt>
    <dgm:pt modelId="{F06AC412-67C7-45C4-B320-4FBA062B7E7B}" type="pres">
      <dgm:prSet presAssocID="{36D227B2-B647-4C54-846C-59B6E6784C08}" presName="Name37" presStyleLbl="parChTrans1D2" presStyleIdx="1" presStyleCnt="4"/>
      <dgm:spPr/>
    </dgm:pt>
    <dgm:pt modelId="{CE749903-B2DE-4F51-8404-6384E3779498}" type="pres">
      <dgm:prSet presAssocID="{ADEC0284-0BFA-4145-87AA-19F84A436D76}" presName="hierRoot2" presStyleCnt="0">
        <dgm:presLayoutVars>
          <dgm:hierBranch val="init"/>
        </dgm:presLayoutVars>
      </dgm:prSet>
      <dgm:spPr/>
    </dgm:pt>
    <dgm:pt modelId="{B04A1C89-335F-4F98-9962-996776DD58E8}" type="pres">
      <dgm:prSet presAssocID="{ADEC0284-0BFA-4145-87AA-19F84A436D76}" presName="rootComposite" presStyleCnt="0"/>
      <dgm:spPr/>
    </dgm:pt>
    <dgm:pt modelId="{53597E3A-46CC-4BEE-AB4A-6FFFB9446DF1}" type="pres">
      <dgm:prSet presAssocID="{ADEC0284-0BFA-4145-87AA-19F84A436D76}" presName="rootText" presStyleLbl="node2" presStyleIdx="1" presStyleCnt="4">
        <dgm:presLayoutVars>
          <dgm:chPref val="3"/>
        </dgm:presLayoutVars>
      </dgm:prSet>
      <dgm:spPr/>
    </dgm:pt>
    <dgm:pt modelId="{784F2BCF-6DCB-4D0D-A1E6-19EF4CB037D8}" type="pres">
      <dgm:prSet presAssocID="{ADEC0284-0BFA-4145-87AA-19F84A436D76}" presName="rootConnector" presStyleLbl="node2" presStyleIdx="1" presStyleCnt="4"/>
      <dgm:spPr/>
    </dgm:pt>
    <dgm:pt modelId="{BEBB704B-3380-4561-8929-1EB75A0A8BD9}" type="pres">
      <dgm:prSet presAssocID="{ADEC0284-0BFA-4145-87AA-19F84A436D76}" presName="hierChild4" presStyleCnt="0"/>
      <dgm:spPr/>
    </dgm:pt>
    <dgm:pt modelId="{6BAF7506-C3FB-4B2B-A3E6-D46C642FAF71}" type="pres">
      <dgm:prSet presAssocID="{ADEC0284-0BFA-4145-87AA-19F84A436D76}" presName="hierChild5" presStyleCnt="0"/>
      <dgm:spPr/>
    </dgm:pt>
    <dgm:pt modelId="{2F50DD85-521C-4EDC-ACD0-F0CC7F18C1B0}" type="pres">
      <dgm:prSet presAssocID="{7E630CD0-05D7-453D-8A16-5E428224050F}" presName="Name37" presStyleLbl="parChTrans1D2" presStyleIdx="2" presStyleCnt="4"/>
      <dgm:spPr/>
    </dgm:pt>
    <dgm:pt modelId="{DC1DABA7-8EBB-4312-B177-7A74019F7F02}" type="pres">
      <dgm:prSet presAssocID="{F0C4CBAA-2183-474A-B395-89F4321FA537}" presName="hierRoot2" presStyleCnt="0">
        <dgm:presLayoutVars>
          <dgm:hierBranch val="init"/>
        </dgm:presLayoutVars>
      </dgm:prSet>
      <dgm:spPr/>
    </dgm:pt>
    <dgm:pt modelId="{68318391-24ED-47B3-888C-B62B59919F5A}" type="pres">
      <dgm:prSet presAssocID="{F0C4CBAA-2183-474A-B395-89F4321FA537}" presName="rootComposite" presStyleCnt="0"/>
      <dgm:spPr/>
    </dgm:pt>
    <dgm:pt modelId="{DB09E581-7FA9-4D27-99D7-79D3A4851784}" type="pres">
      <dgm:prSet presAssocID="{F0C4CBAA-2183-474A-B395-89F4321FA537}" presName="rootText" presStyleLbl="node2" presStyleIdx="2" presStyleCnt="4">
        <dgm:presLayoutVars>
          <dgm:chPref val="3"/>
        </dgm:presLayoutVars>
      </dgm:prSet>
      <dgm:spPr/>
    </dgm:pt>
    <dgm:pt modelId="{B351E29B-0BA1-4E29-BF3B-719E782FF29C}" type="pres">
      <dgm:prSet presAssocID="{F0C4CBAA-2183-474A-B395-89F4321FA537}" presName="rootConnector" presStyleLbl="node2" presStyleIdx="2" presStyleCnt="4"/>
      <dgm:spPr/>
    </dgm:pt>
    <dgm:pt modelId="{F78553AA-2D65-49FF-9EC8-C05950FE748E}" type="pres">
      <dgm:prSet presAssocID="{F0C4CBAA-2183-474A-B395-89F4321FA537}" presName="hierChild4" presStyleCnt="0"/>
      <dgm:spPr/>
    </dgm:pt>
    <dgm:pt modelId="{109D6868-5EBE-48EE-9121-4C2335860D3F}" type="pres">
      <dgm:prSet presAssocID="{F0C4CBAA-2183-474A-B395-89F4321FA537}" presName="hierChild5" presStyleCnt="0"/>
      <dgm:spPr/>
    </dgm:pt>
    <dgm:pt modelId="{23BD2372-38D0-4772-B511-9909952A76FD}" type="pres">
      <dgm:prSet presAssocID="{52842AD2-E1D3-48D1-93DD-80179404762A}" presName="Name37" presStyleLbl="parChTrans1D2" presStyleIdx="3" presStyleCnt="4"/>
      <dgm:spPr/>
    </dgm:pt>
    <dgm:pt modelId="{879DCA87-6040-4EE9-9432-D0DFDA344028}" type="pres">
      <dgm:prSet presAssocID="{C38868EA-14EC-4A71-B226-FFCA1D99D899}" presName="hierRoot2" presStyleCnt="0">
        <dgm:presLayoutVars>
          <dgm:hierBranch val="init"/>
        </dgm:presLayoutVars>
      </dgm:prSet>
      <dgm:spPr/>
    </dgm:pt>
    <dgm:pt modelId="{48693FA8-5BAD-4325-B480-EC382B66B03A}" type="pres">
      <dgm:prSet presAssocID="{C38868EA-14EC-4A71-B226-FFCA1D99D899}" presName="rootComposite" presStyleCnt="0"/>
      <dgm:spPr/>
    </dgm:pt>
    <dgm:pt modelId="{368F1B4D-C4BF-4258-A80B-D12650168812}" type="pres">
      <dgm:prSet presAssocID="{C38868EA-14EC-4A71-B226-FFCA1D99D899}" presName="rootText" presStyleLbl="node2" presStyleIdx="3" presStyleCnt="4">
        <dgm:presLayoutVars>
          <dgm:chPref val="3"/>
        </dgm:presLayoutVars>
      </dgm:prSet>
      <dgm:spPr/>
    </dgm:pt>
    <dgm:pt modelId="{BDFACB38-ADEE-47C1-9A95-F6D3B58C7B52}" type="pres">
      <dgm:prSet presAssocID="{C38868EA-14EC-4A71-B226-FFCA1D99D899}" presName="rootConnector" presStyleLbl="node2" presStyleIdx="3" presStyleCnt="4"/>
      <dgm:spPr/>
    </dgm:pt>
    <dgm:pt modelId="{0CD8A6C1-F60C-4255-8717-C95B1E839BAC}" type="pres">
      <dgm:prSet presAssocID="{C38868EA-14EC-4A71-B226-FFCA1D99D899}" presName="hierChild4" presStyleCnt="0"/>
      <dgm:spPr/>
    </dgm:pt>
    <dgm:pt modelId="{28B75C1E-BA99-4F8B-BD64-AE11DA3D03C0}" type="pres">
      <dgm:prSet presAssocID="{C38868EA-14EC-4A71-B226-FFCA1D99D899}" presName="hierChild5" presStyleCnt="0"/>
      <dgm:spPr/>
    </dgm:pt>
    <dgm:pt modelId="{86ADE8FC-0258-4B23-9D10-A4FEA4FEC52C}" type="pres">
      <dgm:prSet presAssocID="{9F401931-48A7-4225-82E1-3765A7752662}" presName="hierChild3" presStyleCnt="0"/>
      <dgm:spPr/>
    </dgm:pt>
  </dgm:ptLst>
  <dgm:cxnLst>
    <dgm:cxn modelId="{C8603306-1B0F-43F1-9306-D1180819DF06}" type="presOf" srcId="{E431C2B3-BA4D-4950-A58D-229DB9E9DC94}" destId="{ED5155AC-2E53-4135-A49D-EC4769842B75}" srcOrd="1" destOrd="0" presId="urn:microsoft.com/office/officeart/2005/8/layout/orgChart1"/>
    <dgm:cxn modelId="{59EFDF06-5728-4126-B122-7EF6A3C3A16C}" srcId="{9F401931-48A7-4225-82E1-3765A7752662}" destId="{ADEC0284-0BFA-4145-87AA-19F84A436D76}" srcOrd="1" destOrd="0" parTransId="{36D227B2-B647-4C54-846C-59B6E6784C08}" sibTransId="{4EBE8AD9-D5E3-42C5-AEFF-5EA48C1C998D}"/>
    <dgm:cxn modelId="{40C0FD1F-0B77-4EED-95A2-61DEE00BF860}" type="presOf" srcId="{9F401931-48A7-4225-82E1-3765A7752662}" destId="{11BFC8B7-D98A-434A-9B5C-B8F7541ED0EA}" srcOrd="0" destOrd="0" presId="urn:microsoft.com/office/officeart/2005/8/layout/orgChart1"/>
    <dgm:cxn modelId="{98FE7D2F-9DBA-4A3C-8F55-8760146E9CE0}" type="presOf" srcId="{7E630CD0-05D7-453D-8A16-5E428224050F}" destId="{2F50DD85-521C-4EDC-ACD0-F0CC7F18C1B0}" srcOrd="0" destOrd="0" presId="urn:microsoft.com/office/officeart/2005/8/layout/orgChart1"/>
    <dgm:cxn modelId="{E3B64C61-8DED-41BE-B53E-2EF40DC569D3}" type="presOf" srcId="{A2E3C255-F01D-4817-83C1-EE84D30AF89A}" destId="{BAC45F6F-D5D7-4DA8-9B54-A14EAB741026}" srcOrd="0" destOrd="0" presId="urn:microsoft.com/office/officeart/2005/8/layout/orgChart1"/>
    <dgm:cxn modelId="{034AAB63-2409-4B82-B382-F1264F01F8F2}" type="presOf" srcId="{ADEC0284-0BFA-4145-87AA-19F84A436D76}" destId="{53597E3A-46CC-4BEE-AB4A-6FFFB9446DF1}" srcOrd="0" destOrd="0" presId="urn:microsoft.com/office/officeart/2005/8/layout/orgChart1"/>
    <dgm:cxn modelId="{FDB01447-1F54-4CAC-A25B-54AEEF115D47}" type="presOf" srcId="{F0C4CBAA-2183-474A-B395-89F4321FA537}" destId="{B351E29B-0BA1-4E29-BF3B-719E782FF29C}" srcOrd="1" destOrd="0" presId="urn:microsoft.com/office/officeart/2005/8/layout/orgChart1"/>
    <dgm:cxn modelId="{A3E0034A-918E-4B8E-A806-A4E1EE186996}" type="presOf" srcId="{52842AD2-E1D3-48D1-93DD-80179404762A}" destId="{23BD2372-38D0-4772-B511-9909952A76FD}" srcOrd="0" destOrd="0" presId="urn:microsoft.com/office/officeart/2005/8/layout/orgChart1"/>
    <dgm:cxn modelId="{E4006A50-52FF-4E8F-86C8-C4071FB8EBD0}" type="presOf" srcId="{F0C4CBAA-2183-474A-B395-89F4321FA537}" destId="{DB09E581-7FA9-4D27-99D7-79D3A4851784}" srcOrd="0" destOrd="0" presId="urn:microsoft.com/office/officeart/2005/8/layout/orgChart1"/>
    <dgm:cxn modelId="{AA9A2153-825F-40C8-82F4-F9B0C12FB69C}" type="presOf" srcId="{E431C2B3-BA4D-4950-A58D-229DB9E9DC94}" destId="{FE958262-BE63-4C13-BC1E-8F2E71A42243}" srcOrd="0" destOrd="0" presId="urn:microsoft.com/office/officeart/2005/8/layout/orgChart1"/>
    <dgm:cxn modelId="{5C02B153-A89A-470C-B69B-7CE21155A86E}" type="presOf" srcId="{36D227B2-B647-4C54-846C-59B6E6784C08}" destId="{F06AC412-67C7-45C4-B320-4FBA062B7E7B}" srcOrd="0" destOrd="0" presId="urn:microsoft.com/office/officeart/2005/8/layout/orgChart1"/>
    <dgm:cxn modelId="{B282F694-FA19-4407-961C-B3DB24864E03}" srcId="{32B6F05D-18C5-4215-9859-99639DC3B85A}" destId="{9F401931-48A7-4225-82E1-3765A7752662}" srcOrd="0" destOrd="0" parTransId="{BC216437-07B0-4E77-9D1C-0B1C80B0BF59}" sibTransId="{DA78DF12-9D8E-4AB1-981A-DAD824F3600C}"/>
    <dgm:cxn modelId="{8D584699-45EB-487C-A693-D7CFDE0DA862}" type="presOf" srcId="{9F401931-48A7-4225-82E1-3765A7752662}" destId="{294271F2-6D6D-4B9F-AFA1-D717F3475935}" srcOrd="1" destOrd="0" presId="urn:microsoft.com/office/officeart/2005/8/layout/orgChart1"/>
    <dgm:cxn modelId="{5E95E5A8-A185-4704-A04E-2B91ADAC2D85}" srcId="{9F401931-48A7-4225-82E1-3765A7752662}" destId="{F0C4CBAA-2183-474A-B395-89F4321FA537}" srcOrd="2" destOrd="0" parTransId="{7E630CD0-05D7-453D-8A16-5E428224050F}" sibTransId="{D74E2B0A-A912-4230-8A64-F5EDB6C1B5A4}"/>
    <dgm:cxn modelId="{4AA816B3-2572-4F40-8F8B-F763C3A99BD4}" type="presOf" srcId="{32B6F05D-18C5-4215-9859-99639DC3B85A}" destId="{8AB72A66-8A09-4686-9C28-2354838F48D2}" srcOrd="0" destOrd="0" presId="urn:microsoft.com/office/officeart/2005/8/layout/orgChart1"/>
    <dgm:cxn modelId="{000E7AB7-48BB-4C6F-8177-796677F4E514}" type="presOf" srcId="{C38868EA-14EC-4A71-B226-FFCA1D99D899}" destId="{368F1B4D-C4BF-4258-A80B-D12650168812}" srcOrd="0" destOrd="0" presId="urn:microsoft.com/office/officeart/2005/8/layout/orgChart1"/>
    <dgm:cxn modelId="{71C82EBA-D292-4112-8C4A-D107A0796387}" srcId="{9F401931-48A7-4225-82E1-3765A7752662}" destId="{E431C2B3-BA4D-4950-A58D-229DB9E9DC94}" srcOrd="0" destOrd="0" parTransId="{A2E3C255-F01D-4817-83C1-EE84D30AF89A}" sibTransId="{0A64DB52-5577-4369-A784-ABF8228F3374}"/>
    <dgm:cxn modelId="{1085E9BF-EB1B-4E25-9FE6-579B5492E825}" srcId="{9F401931-48A7-4225-82E1-3765A7752662}" destId="{C38868EA-14EC-4A71-B226-FFCA1D99D899}" srcOrd="3" destOrd="0" parTransId="{52842AD2-E1D3-48D1-93DD-80179404762A}" sibTransId="{74CEFF54-D69A-4E13-9A4F-8E78278E6310}"/>
    <dgm:cxn modelId="{F6C1C6E4-EBE7-41FB-A77B-42448408FD90}" type="presOf" srcId="{ADEC0284-0BFA-4145-87AA-19F84A436D76}" destId="{784F2BCF-6DCB-4D0D-A1E6-19EF4CB037D8}" srcOrd="1" destOrd="0" presId="urn:microsoft.com/office/officeart/2005/8/layout/orgChart1"/>
    <dgm:cxn modelId="{57573DF7-EA39-4052-B509-52B9DE2CDEB0}" type="presOf" srcId="{C38868EA-14EC-4A71-B226-FFCA1D99D899}" destId="{BDFACB38-ADEE-47C1-9A95-F6D3B58C7B52}" srcOrd="1" destOrd="0" presId="urn:microsoft.com/office/officeart/2005/8/layout/orgChart1"/>
    <dgm:cxn modelId="{C79D214E-4BEF-4EFC-A4F0-2898EE187B81}" type="presParOf" srcId="{8AB72A66-8A09-4686-9C28-2354838F48D2}" destId="{AF0F3761-535E-420A-87AD-04860D8F556A}" srcOrd="0" destOrd="0" presId="urn:microsoft.com/office/officeart/2005/8/layout/orgChart1"/>
    <dgm:cxn modelId="{CADF52B4-C110-422F-9E90-9FB02BDA347B}" type="presParOf" srcId="{AF0F3761-535E-420A-87AD-04860D8F556A}" destId="{330FB85C-46FE-4F0D-810A-18D566350D9F}" srcOrd="0" destOrd="0" presId="urn:microsoft.com/office/officeart/2005/8/layout/orgChart1"/>
    <dgm:cxn modelId="{2516FF98-A31C-41C7-AF08-615C8EBA773A}" type="presParOf" srcId="{330FB85C-46FE-4F0D-810A-18D566350D9F}" destId="{11BFC8B7-D98A-434A-9B5C-B8F7541ED0EA}" srcOrd="0" destOrd="0" presId="urn:microsoft.com/office/officeart/2005/8/layout/orgChart1"/>
    <dgm:cxn modelId="{7DB5E094-BE12-43AE-8C25-86C24BFB73CD}" type="presParOf" srcId="{330FB85C-46FE-4F0D-810A-18D566350D9F}" destId="{294271F2-6D6D-4B9F-AFA1-D717F3475935}" srcOrd="1" destOrd="0" presId="urn:microsoft.com/office/officeart/2005/8/layout/orgChart1"/>
    <dgm:cxn modelId="{D480AE81-A24F-42C2-B846-8012430956AD}" type="presParOf" srcId="{AF0F3761-535E-420A-87AD-04860D8F556A}" destId="{328D3EA1-2559-46EF-BF8E-76500530587D}" srcOrd="1" destOrd="0" presId="urn:microsoft.com/office/officeart/2005/8/layout/orgChart1"/>
    <dgm:cxn modelId="{A9E2CC16-D28D-4782-BEDA-9D47BA8282F6}" type="presParOf" srcId="{328D3EA1-2559-46EF-BF8E-76500530587D}" destId="{BAC45F6F-D5D7-4DA8-9B54-A14EAB741026}" srcOrd="0" destOrd="0" presId="urn:microsoft.com/office/officeart/2005/8/layout/orgChart1"/>
    <dgm:cxn modelId="{877D8950-7443-4173-A82D-5AF61D28136A}" type="presParOf" srcId="{328D3EA1-2559-46EF-BF8E-76500530587D}" destId="{04EBDBDD-6760-4736-BD66-505E64A1B705}" srcOrd="1" destOrd="0" presId="urn:microsoft.com/office/officeart/2005/8/layout/orgChart1"/>
    <dgm:cxn modelId="{544A6E27-FFA4-4D03-A75C-CEA150357198}" type="presParOf" srcId="{04EBDBDD-6760-4736-BD66-505E64A1B705}" destId="{D464C327-4F97-4568-9894-4157D17218BB}" srcOrd="0" destOrd="0" presId="urn:microsoft.com/office/officeart/2005/8/layout/orgChart1"/>
    <dgm:cxn modelId="{1EB47001-891E-4921-8D57-A3ECF7BEB08C}" type="presParOf" srcId="{D464C327-4F97-4568-9894-4157D17218BB}" destId="{FE958262-BE63-4C13-BC1E-8F2E71A42243}" srcOrd="0" destOrd="0" presId="urn:microsoft.com/office/officeart/2005/8/layout/orgChart1"/>
    <dgm:cxn modelId="{FC503E83-8EEF-4204-B2F7-CFE20F55F072}" type="presParOf" srcId="{D464C327-4F97-4568-9894-4157D17218BB}" destId="{ED5155AC-2E53-4135-A49D-EC4769842B75}" srcOrd="1" destOrd="0" presId="urn:microsoft.com/office/officeart/2005/8/layout/orgChart1"/>
    <dgm:cxn modelId="{6730CD12-4BFE-42A8-8531-F369AF933934}" type="presParOf" srcId="{04EBDBDD-6760-4736-BD66-505E64A1B705}" destId="{2ABF48A1-BECE-4F28-A913-8F9DE9F3E3F7}" srcOrd="1" destOrd="0" presId="urn:microsoft.com/office/officeart/2005/8/layout/orgChart1"/>
    <dgm:cxn modelId="{EACE7D00-44CC-400B-861E-91AAC9E47B0A}" type="presParOf" srcId="{04EBDBDD-6760-4736-BD66-505E64A1B705}" destId="{2493F706-32E7-4826-8E1F-B8297B561137}" srcOrd="2" destOrd="0" presId="urn:microsoft.com/office/officeart/2005/8/layout/orgChart1"/>
    <dgm:cxn modelId="{6CCBBFB0-D139-4BF1-87B3-FC4562C0BB7B}" type="presParOf" srcId="{328D3EA1-2559-46EF-BF8E-76500530587D}" destId="{F06AC412-67C7-45C4-B320-4FBA062B7E7B}" srcOrd="2" destOrd="0" presId="urn:microsoft.com/office/officeart/2005/8/layout/orgChart1"/>
    <dgm:cxn modelId="{5AF793ED-4CAA-4891-9889-7CFE92B84187}" type="presParOf" srcId="{328D3EA1-2559-46EF-BF8E-76500530587D}" destId="{CE749903-B2DE-4F51-8404-6384E3779498}" srcOrd="3" destOrd="0" presId="urn:microsoft.com/office/officeart/2005/8/layout/orgChart1"/>
    <dgm:cxn modelId="{1A42E90D-4990-436D-B4FC-53D85F51A26B}" type="presParOf" srcId="{CE749903-B2DE-4F51-8404-6384E3779498}" destId="{B04A1C89-335F-4F98-9962-996776DD58E8}" srcOrd="0" destOrd="0" presId="urn:microsoft.com/office/officeart/2005/8/layout/orgChart1"/>
    <dgm:cxn modelId="{EA7CD0C2-F656-4EAD-BB45-647ECD5CAECA}" type="presParOf" srcId="{B04A1C89-335F-4F98-9962-996776DD58E8}" destId="{53597E3A-46CC-4BEE-AB4A-6FFFB9446DF1}" srcOrd="0" destOrd="0" presId="urn:microsoft.com/office/officeart/2005/8/layout/orgChart1"/>
    <dgm:cxn modelId="{EB25910C-A71A-4333-827F-263D6093EEF2}" type="presParOf" srcId="{B04A1C89-335F-4F98-9962-996776DD58E8}" destId="{784F2BCF-6DCB-4D0D-A1E6-19EF4CB037D8}" srcOrd="1" destOrd="0" presId="urn:microsoft.com/office/officeart/2005/8/layout/orgChart1"/>
    <dgm:cxn modelId="{311A2E62-7ED4-4021-BCF1-B1A0A63DA1CF}" type="presParOf" srcId="{CE749903-B2DE-4F51-8404-6384E3779498}" destId="{BEBB704B-3380-4561-8929-1EB75A0A8BD9}" srcOrd="1" destOrd="0" presId="urn:microsoft.com/office/officeart/2005/8/layout/orgChart1"/>
    <dgm:cxn modelId="{6E42CBEA-9A79-4944-8184-A6E51C7DF48D}" type="presParOf" srcId="{CE749903-B2DE-4F51-8404-6384E3779498}" destId="{6BAF7506-C3FB-4B2B-A3E6-D46C642FAF71}" srcOrd="2" destOrd="0" presId="urn:microsoft.com/office/officeart/2005/8/layout/orgChart1"/>
    <dgm:cxn modelId="{2F3FBC7B-1EF7-4B09-A09A-16F175C598AD}" type="presParOf" srcId="{328D3EA1-2559-46EF-BF8E-76500530587D}" destId="{2F50DD85-521C-4EDC-ACD0-F0CC7F18C1B0}" srcOrd="4" destOrd="0" presId="urn:microsoft.com/office/officeart/2005/8/layout/orgChart1"/>
    <dgm:cxn modelId="{71E20257-21A2-4DB1-908F-97179AAF34F5}" type="presParOf" srcId="{328D3EA1-2559-46EF-BF8E-76500530587D}" destId="{DC1DABA7-8EBB-4312-B177-7A74019F7F02}" srcOrd="5" destOrd="0" presId="urn:microsoft.com/office/officeart/2005/8/layout/orgChart1"/>
    <dgm:cxn modelId="{9881EC1B-E5EC-4EE7-BEA1-BF2C331D0792}" type="presParOf" srcId="{DC1DABA7-8EBB-4312-B177-7A74019F7F02}" destId="{68318391-24ED-47B3-888C-B62B59919F5A}" srcOrd="0" destOrd="0" presId="urn:microsoft.com/office/officeart/2005/8/layout/orgChart1"/>
    <dgm:cxn modelId="{EEB94C8D-D8F4-4673-AB91-7AA446152426}" type="presParOf" srcId="{68318391-24ED-47B3-888C-B62B59919F5A}" destId="{DB09E581-7FA9-4D27-99D7-79D3A4851784}" srcOrd="0" destOrd="0" presId="urn:microsoft.com/office/officeart/2005/8/layout/orgChart1"/>
    <dgm:cxn modelId="{49F6518E-E74A-46A5-A49E-E70BFD5B7BC2}" type="presParOf" srcId="{68318391-24ED-47B3-888C-B62B59919F5A}" destId="{B351E29B-0BA1-4E29-BF3B-719E782FF29C}" srcOrd="1" destOrd="0" presId="urn:microsoft.com/office/officeart/2005/8/layout/orgChart1"/>
    <dgm:cxn modelId="{C44D44E7-485B-4F2E-A684-68C0E503780E}" type="presParOf" srcId="{DC1DABA7-8EBB-4312-B177-7A74019F7F02}" destId="{F78553AA-2D65-49FF-9EC8-C05950FE748E}" srcOrd="1" destOrd="0" presId="urn:microsoft.com/office/officeart/2005/8/layout/orgChart1"/>
    <dgm:cxn modelId="{C849C5D8-E2F9-4F98-8170-36363AB56005}" type="presParOf" srcId="{DC1DABA7-8EBB-4312-B177-7A74019F7F02}" destId="{109D6868-5EBE-48EE-9121-4C2335860D3F}" srcOrd="2" destOrd="0" presId="urn:microsoft.com/office/officeart/2005/8/layout/orgChart1"/>
    <dgm:cxn modelId="{55A734ED-2A78-40B3-B011-702E2637866C}" type="presParOf" srcId="{328D3EA1-2559-46EF-BF8E-76500530587D}" destId="{23BD2372-38D0-4772-B511-9909952A76FD}" srcOrd="6" destOrd="0" presId="urn:microsoft.com/office/officeart/2005/8/layout/orgChart1"/>
    <dgm:cxn modelId="{13B39AC4-2154-484F-A466-9A3EE624144B}" type="presParOf" srcId="{328D3EA1-2559-46EF-BF8E-76500530587D}" destId="{879DCA87-6040-4EE9-9432-D0DFDA344028}" srcOrd="7" destOrd="0" presId="urn:microsoft.com/office/officeart/2005/8/layout/orgChart1"/>
    <dgm:cxn modelId="{C4F0425D-EEDC-43AB-9324-1635C527D6C0}" type="presParOf" srcId="{879DCA87-6040-4EE9-9432-D0DFDA344028}" destId="{48693FA8-5BAD-4325-B480-EC382B66B03A}" srcOrd="0" destOrd="0" presId="urn:microsoft.com/office/officeart/2005/8/layout/orgChart1"/>
    <dgm:cxn modelId="{81F1B9AE-23DF-4530-A7B5-54E3E6E00EF2}" type="presParOf" srcId="{48693FA8-5BAD-4325-B480-EC382B66B03A}" destId="{368F1B4D-C4BF-4258-A80B-D12650168812}" srcOrd="0" destOrd="0" presId="urn:microsoft.com/office/officeart/2005/8/layout/orgChart1"/>
    <dgm:cxn modelId="{AF361DEB-9BC2-4CD7-B5C5-E1C1B3B876B4}" type="presParOf" srcId="{48693FA8-5BAD-4325-B480-EC382B66B03A}" destId="{BDFACB38-ADEE-47C1-9A95-F6D3B58C7B52}" srcOrd="1" destOrd="0" presId="urn:microsoft.com/office/officeart/2005/8/layout/orgChart1"/>
    <dgm:cxn modelId="{9507F5D5-6298-4F6B-A0F2-417EF6EFCA98}" type="presParOf" srcId="{879DCA87-6040-4EE9-9432-D0DFDA344028}" destId="{0CD8A6C1-F60C-4255-8717-C95B1E839BAC}" srcOrd="1" destOrd="0" presId="urn:microsoft.com/office/officeart/2005/8/layout/orgChart1"/>
    <dgm:cxn modelId="{2B015944-AB94-4DB9-8230-8C5A5BDC1219}" type="presParOf" srcId="{879DCA87-6040-4EE9-9432-D0DFDA344028}" destId="{28B75C1E-BA99-4F8B-BD64-AE11DA3D03C0}" srcOrd="2" destOrd="0" presId="urn:microsoft.com/office/officeart/2005/8/layout/orgChart1"/>
    <dgm:cxn modelId="{5D5DE4B5-7C8A-4956-963E-FB43251D6538}" type="presParOf" srcId="{AF0F3761-535E-420A-87AD-04860D8F556A}" destId="{86ADE8FC-0258-4B23-9D10-A4FEA4FEC52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CE092C-C141-42E3-9217-351217055E2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DD127DE-80B2-443C-A1FF-8BEBE49D68A8}">
      <dgm:prSet/>
      <dgm:spPr/>
      <dgm:t>
        <a:bodyPr/>
        <a:lstStyle/>
        <a:p>
          <a:r>
            <a:rPr lang="en-US" dirty="0"/>
            <a:t>Key Elements of Leadership Capacity include:</a:t>
          </a:r>
        </a:p>
      </dgm:t>
    </dgm:pt>
    <dgm:pt modelId="{E72ABAF0-DA7E-4CEF-8906-62D858D7C96A}" type="parTrans" cxnId="{C33F94EE-8B59-46D7-A553-68F110ABEBA6}">
      <dgm:prSet/>
      <dgm:spPr/>
      <dgm:t>
        <a:bodyPr/>
        <a:lstStyle/>
        <a:p>
          <a:endParaRPr lang="en-US"/>
        </a:p>
      </dgm:t>
    </dgm:pt>
    <dgm:pt modelId="{37C88155-046F-4317-8464-13FD5EB9F0BB}" type="sibTrans" cxnId="{C33F94EE-8B59-46D7-A553-68F110ABEBA6}">
      <dgm:prSet/>
      <dgm:spPr/>
      <dgm:t>
        <a:bodyPr/>
        <a:lstStyle/>
        <a:p>
          <a:endParaRPr lang="en-US"/>
        </a:p>
      </dgm:t>
    </dgm:pt>
    <dgm:pt modelId="{D124BCB3-F168-4BA8-BE30-DECFDEC39469}">
      <dgm:prSet/>
      <dgm:spPr/>
      <dgm:t>
        <a:bodyPr/>
        <a:lstStyle/>
        <a:p>
          <a:r>
            <a:rPr lang="en-US" dirty="0"/>
            <a:t>Internal Leadership</a:t>
          </a:r>
        </a:p>
        <a:p>
          <a:r>
            <a:rPr lang="en-US" dirty="0"/>
            <a:t>Influence/Trust</a:t>
          </a:r>
        </a:p>
      </dgm:t>
    </dgm:pt>
    <dgm:pt modelId="{8E984B04-8B91-452C-BFFC-41EB31C31DB9}" type="parTrans" cxnId="{0733E538-6705-4866-BE20-8552B06A1A27}">
      <dgm:prSet/>
      <dgm:spPr/>
      <dgm:t>
        <a:bodyPr/>
        <a:lstStyle/>
        <a:p>
          <a:endParaRPr lang="en-US"/>
        </a:p>
      </dgm:t>
    </dgm:pt>
    <dgm:pt modelId="{582520C0-1D8E-4E4D-B15E-6E002FA250FE}" type="sibTrans" cxnId="{0733E538-6705-4866-BE20-8552B06A1A27}">
      <dgm:prSet/>
      <dgm:spPr/>
      <dgm:t>
        <a:bodyPr/>
        <a:lstStyle/>
        <a:p>
          <a:endParaRPr lang="en-US"/>
        </a:p>
      </dgm:t>
    </dgm:pt>
    <dgm:pt modelId="{08051610-A0B9-40D2-9AC1-0503B552EEF8}">
      <dgm:prSet/>
      <dgm:spPr/>
      <dgm:t>
        <a:bodyPr/>
        <a:lstStyle/>
        <a:p>
          <a:r>
            <a:rPr lang="en-US" dirty="0"/>
            <a:t>Board Leadership </a:t>
          </a:r>
          <a:r>
            <a:rPr lang="en-US" dirty="0" err="1"/>
            <a:t>Leadership</a:t>
          </a:r>
          <a:r>
            <a:rPr lang="en-US" dirty="0"/>
            <a:t> Sustainability </a:t>
          </a:r>
        </a:p>
      </dgm:t>
    </dgm:pt>
    <dgm:pt modelId="{DBF75FAD-41D8-45C2-BDA4-E2351157DB5A}" type="parTrans" cxnId="{613EA838-3749-4CDD-887A-9A5D67AF8E60}">
      <dgm:prSet/>
      <dgm:spPr/>
      <dgm:t>
        <a:bodyPr/>
        <a:lstStyle/>
        <a:p>
          <a:endParaRPr lang="en-US"/>
        </a:p>
      </dgm:t>
    </dgm:pt>
    <dgm:pt modelId="{1FEED2F0-4431-498D-81E2-417FAF48FABB}" type="sibTrans" cxnId="{613EA838-3749-4CDD-887A-9A5D67AF8E60}">
      <dgm:prSet/>
      <dgm:spPr/>
      <dgm:t>
        <a:bodyPr/>
        <a:lstStyle/>
        <a:p>
          <a:endParaRPr lang="en-US"/>
        </a:p>
      </dgm:t>
    </dgm:pt>
    <dgm:pt modelId="{82A5A963-1DC5-431B-8C03-88D3C56F0793}">
      <dgm:prSet/>
      <dgm:spPr/>
      <dgm:t>
        <a:bodyPr/>
        <a:lstStyle/>
        <a:p>
          <a:r>
            <a:rPr lang="en-US" dirty="0"/>
            <a:t>Value of each member/Motivating of the mission, vision and goals</a:t>
          </a:r>
        </a:p>
      </dgm:t>
    </dgm:pt>
    <dgm:pt modelId="{15419A43-BCF8-44F5-AD27-F14143A80049}" type="parTrans" cxnId="{91879777-C4AB-475F-B947-A48ABA9FF44C}">
      <dgm:prSet/>
      <dgm:spPr/>
      <dgm:t>
        <a:bodyPr/>
        <a:lstStyle/>
        <a:p>
          <a:endParaRPr lang="en-US"/>
        </a:p>
      </dgm:t>
    </dgm:pt>
    <dgm:pt modelId="{689449CC-AD16-41DF-8CBB-DC7D3FA9852F}" type="sibTrans" cxnId="{91879777-C4AB-475F-B947-A48ABA9FF44C}">
      <dgm:prSet/>
      <dgm:spPr/>
      <dgm:t>
        <a:bodyPr/>
        <a:lstStyle/>
        <a:p>
          <a:endParaRPr lang="en-US"/>
        </a:p>
      </dgm:t>
    </dgm:pt>
    <dgm:pt modelId="{E9106318-AF8F-42E1-B61D-653FEAE5E503}">
      <dgm:prSet/>
      <dgm:spPr/>
      <dgm:t>
        <a:bodyPr/>
        <a:lstStyle/>
        <a:p>
          <a:r>
            <a:rPr lang="en-US" dirty="0"/>
            <a:t>Strong working relationship /Willingness to make changes; seek help  </a:t>
          </a:r>
        </a:p>
      </dgm:t>
    </dgm:pt>
    <dgm:pt modelId="{E049EF87-500E-4FB2-8E7F-E24EEDD027BA}" type="parTrans" cxnId="{F4A50DF4-BB31-4439-81FA-A1B07E00E4B0}">
      <dgm:prSet/>
      <dgm:spPr/>
      <dgm:t>
        <a:bodyPr/>
        <a:lstStyle/>
        <a:p>
          <a:endParaRPr lang="en-US"/>
        </a:p>
      </dgm:t>
    </dgm:pt>
    <dgm:pt modelId="{1EFECDE6-EC0F-4CA4-81B3-6C6999843851}" type="sibTrans" cxnId="{F4A50DF4-BB31-4439-81FA-A1B07E00E4B0}">
      <dgm:prSet/>
      <dgm:spPr/>
      <dgm:t>
        <a:bodyPr/>
        <a:lstStyle/>
        <a:p>
          <a:endParaRPr lang="en-US"/>
        </a:p>
      </dgm:t>
    </dgm:pt>
    <dgm:pt modelId="{53F4A792-437E-494C-896B-C094863E0103}" type="pres">
      <dgm:prSet presAssocID="{6ACE092C-C141-42E3-9217-351217055E27}" presName="hierChild1" presStyleCnt="0">
        <dgm:presLayoutVars>
          <dgm:orgChart val="1"/>
          <dgm:chPref val="1"/>
          <dgm:dir/>
          <dgm:animOne val="branch"/>
          <dgm:animLvl val="lvl"/>
          <dgm:resizeHandles/>
        </dgm:presLayoutVars>
      </dgm:prSet>
      <dgm:spPr/>
    </dgm:pt>
    <dgm:pt modelId="{88027C6E-8936-46EC-B242-DF26B273F4EE}" type="pres">
      <dgm:prSet presAssocID="{4DD127DE-80B2-443C-A1FF-8BEBE49D68A8}" presName="hierRoot1" presStyleCnt="0">
        <dgm:presLayoutVars>
          <dgm:hierBranch val="init"/>
        </dgm:presLayoutVars>
      </dgm:prSet>
      <dgm:spPr/>
    </dgm:pt>
    <dgm:pt modelId="{AC068AA0-28B1-4BC6-912B-1347270C2B9B}" type="pres">
      <dgm:prSet presAssocID="{4DD127DE-80B2-443C-A1FF-8BEBE49D68A8}" presName="rootComposite1" presStyleCnt="0"/>
      <dgm:spPr/>
    </dgm:pt>
    <dgm:pt modelId="{FE32678A-6B01-4EC0-A356-F247BB35E48F}" type="pres">
      <dgm:prSet presAssocID="{4DD127DE-80B2-443C-A1FF-8BEBE49D68A8}" presName="rootText1" presStyleLbl="node0" presStyleIdx="0" presStyleCnt="1">
        <dgm:presLayoutVars>
          <dgm:chPref val="3"/>
        </dgm:presLayoutVars>
      </dgm:prSet>
      <dgm:spPr/>
    </dgm:pt>
    <dgm:pt modelId="{595149E1-3088-4352-B2CA-9D7DAB4E09EA}" type="pres">
      <dgm:prSet presAssocID="{4DD127DE-80B2-443C-A1FF-8BEBE49D68A8}" presName="rootConnector1" presStyleLbl="node1" presStyleIdx="0" presStyleCnt="0"/>
      <dgm:spPr/>
    </dgm:pt>
    <dgm:pt modelId="{37FA61D2-E0C3-46F9-BDB4-1D02C4A371D8}" type="pres">
      <dgm:prSet presAssocID="{4DD127DE-80B2-443C-A1FF-8BEBE49D68A8}" presName="hierChild2" presStyleCnt="0"/>
      <dgm:spPr/>
    </dgm:pt>
    <dgm:pt modelId="{A9929F64-0064-4F3D-BA1E-ABC59E835972}" type="pres">
      <dgm:prSet presAssocID="{8E984B04-8B91-452C-BFFC-41EB31C31DB9}" presName="Name37" presStyleLbl="parChTrans1D2" presStyleIdx="0" presStyleCnt="4"/>
      <dgm:spPr/>
    </dgm:pt>
    <dgm:pt modelId="{252D40D7-0F9B-4777-823B-685B00B89180}" type="pres">
      <dgm:prSet presAssocID="{D124BCB3-F168-4BA8-BE30-DECFDEC39469}" presName="hierRoot2" presStyleCnt="0">
        <dgm:presLayoutVars>
          <dgm:hierBranch val="init"/>
        </dgm:presLayoutVars>
      </dgm:prSet>
      <dgm:spPr/>
    </dgm:pt>
    <dgm:pt modelId="{B388676E-3CAA-4713-AF1A-BECD1FBBC840}" type="pres">
      <dgm:prSet presAssocID="{D124BCB3-F168-4BA8-BE30-DECFDEC39469}" presName="rootComposite" presStyleCnt="0"/>
      <dgm:spPr/>
    </dgm:pt>
    <dgm:pt modelId="{F130DF37-E359-4D65-AB1C-FE8973ED2445}" type="pres">
      <dgm:prSet presAssocID="{D124BCB3-F168-4BA8-BE30-DECFDEC39469}" presName="rootText" presStyleLbl="node2" presStyleIdx="0" presStyleCnt="4">
        <dgm:presLayoutVars>
          <dgm:chPref val="3"/>
        </dgm:presLayoutVars>
      </dgm:prSet>
      <dgm:spPr/>
    </dgm:pt>
    <dgm:pt modelId="{CF42FA5F-F8A3-407C-AA5A-3266806E169D}" type="pres">
      <dgm:prSet presAssocID="{D124BCB3-F168-4BA8-BE30-DECFDEC39469}" presName="rootConnector" presStyleLbl="node2" presStyleIdx="0" presStyleCnt="4"/>
      <dgm:spPr/>
    </dgm:pt>
    <dgm:pt modelId="{BC01BEF6-AC39-4F0E-9EF3-E3BD2B91A2BB}" type="pres">
      <dgm:prSet presAssocID="{D124BCB3-F168-4BA8-BE30-DECFDEC39469}" presName="hierChild4" presStyleCnt="0"/>
      <dgm:spPr/>
    </dgm:pt>
    <dgm:pt modelId="{65B7A088-A6F7-42DE-9F50-674251DF5150}" type="pres">
      <dgm:prSet presAssocID="{D124BCB3-F168-4BA8-BE30-DECFDEC39469}" presName="hierChild5" presStyleCnt="0"/>
      <dgm:spPr/>
    </dgm:pt>
    <dgm:pt modelId="{0D898D0B-3FC7-4F06-8418-E4706B1AAA84}" type="pres">
      <dgm:prSet presAssocID="{DBF75FAD-41D8-45C2-BDA4-E2351157DB5A}" presName="Name37" presStyleLbl="parChTrans1D2" presStyleIdx="1" presStyleCnt="4"/>
      <dgm:spPr/>
    </dgm:pt>
    <dgm:pt modelId="{B7845685-C073-4D7A-908A-D3DA7319D8B5}" type="pres">
      <dgm:prSet presAssocID="{08051610-A0B9-40D2-9AC1-0503B552EEF8}" presName="hierRoot2" presStyleCnt="0">
        <dgm:presLayoutVars>
          <dgm:hierBranch val="init"/>
        </dgm:presLayoutVars>
      </dgm:prSet>
      <dgm:spPr/>
    </dgm:pt>
    <dgm:pt modelId="{282BE894-A5F6-4C13-8B69-1311742FA70F}" type="pres">
      <dgm:prSet presAssocID="{08051610-A0B9-40D2-9AC1-0503B552EEF8}" presName="rootComposite" presStyleCnt="0"/>
      <dgm:spPr/>
    </dgm:pt>
    <dgm:pt modelId="{2AFF1067-0AF4-45F0-A5D7-1C27BF0A5831}" type="pres">
      <dgm:prSet presAssocID="{08051610-A0B9-40D2-9AC1-0503B552EEF8}" presName="rootText" presStyleLbl="node2" presStyleIdx="1" presStyleCnt="4">
        <dgm:presLayoutVars>
          <dgm:chPref val="3"/>
        </dgm:presLayoutVars>
      </dgm:prSet>
      <dgm:spPr/>
    </dgm:pt>
    <dgm:pt modelId="{1ED4AEB3-F61B-40B2-8009-CBFF8B683A17}" type="pres">
      <dgm:prSet presAssocID="{08051610-A0B9-40D2-9AC1-0503B552EEF8}" presName="rootConnector" presStyleLbl="node2" presStyleIdx="1" presStyleCnt="4"/>
      <dgm:spPr/>
    </dgm:pt>
    <dgm:pt modelId="{8664C36F-4ED4-455E-A83C-3555B94473EA}" type="pres">
      <dgm:prSet presAssocID="{08051610-A0B9-40D2-9AC1-0503B552EEF8}" presName="hierChild4" presStyleCnt="0"/>
      <dgm:spPr/>
    </dgm:pt>
    <dgm:pt modelId="{A229B7CA-0997-4B27-83EC-201CD42F593E}" type="pres">
      <dgm:prSet presAssocID="{08051610-A0B9-40D2-9AC1-0503B552EEF8}" presName="hierChild5" presStyleCnt="0"/>
      <dgm:spPr/>
    </dgm:pt>
    <dgm:pt modelId="{B1311777-A775-41A5-9DC8-99C81B1CF660}" type="pres">
      <dgm:prSet presAssocID="{15419A43-BCF8-44F5-AD27-F14143A80049}" presName="Name37" presStyleLbl="parChTrans1D2" presStyleIdx="2" presStyleCnt="4"/>
      <dgm:spPr/>
    </dgm:pt>
    <dgm:pt modelId="{96C4D899-D04A-4030-8392-7FB12712ECFA}" type="pres">
      <dgm:prSet presAssocID="{82A5A963-1DC5-431B-8C03-88D3C56F0793}" presName="hierRoot2" presStyleCnt="0">
        <dgm:presLayoutVars>
          <dgm:hierBranch val="init"/>
        </dgm:presLayoutVars>
      </dgm:prSet>
      <dgm:spPr/>
    </dgm:pt>
    <dgm:pt modelId="{7F13A67C-C690-4627-B8AD-F9054D9A9E50}" type="pres">
      <dgm:prSet presAssocID="{82A5A963-1DC5-431B-8C03-88D3C56F0793}" presName="rootComposite" presStyleCnt="0"/>
      <dgm:spPr/>
    </dgm:pt>
    <dgm:pt modelId="{65B578B2-DD17-4CEE-BB03-5EE297BF74AE}" type="pres">
      <dgm:prSet presAssocID="{82A5A963-1DC5-431B-8C03-88D3C56F0793}" presName="rootText" presStyleLbl="node2" presStyleIdx="2" presStyleCnt="4">
        <dgm:presLayoutVars>
          <dgm:chPref val="3"/>
        </dgm:presLayoutVars>
      </dgm:prSet>
      <dgm:spPr/>
    </dgm:pt>
    <dgm:pt modelId="{F2F97D9C-D49A-4E1A-9165-79D04128FB7F}" type="pres">
      <dgm:prSet presAssocID="{82A5A963-1DC5-431B-8C03-88D3C56F0793}" presName="rootConnector" presStyleLbl="node2" presStyleIdx="2" presStyleCnt="4"/>
      <dgm:spPr/>
    </dgm:pt>
    <dgm:pt modelId="{F6842F5E-E00A-4A4F-8D87-6D50AA0301C2}" type="pres">
      <dgm:prSet presAssocID="{82A5A963-1DC5-431B-8C03-88D3C56F0793}" presName="hierChild4" presStyleCnt="0"/>
      <dgm:spPr/>
    </dgm:pt>
    <dgm:pt modelId="{20A21EC4-3A2D-42BF-A7EC-47CC9950C40D}" type="pres">
      <dgm:prSet presAssocID="{82A5A963-1DC5-431B-8C03-88D3C56F0793}" presName="hierChild5" presStyleCnt="0"/>
      <dgm:spPr/>
    </dgm:pt>
    <dgm:pt modelId="{21EC725D-6E68-4200-ADC7-C77958E22366}" type="pres">
      <dgm:prSet presAssocID="{E049EF87-500E-4FB2-8E7F-E24EEDD027BA}" presName="Name37" presStyleLbl="parChTrans1D2" presStyleIdx="3" presStyleCnt="4"/>
      <dgm:spPr/>
    </dgm:pt>
    <dgm:pt modelId="{AF3C5FDE-02F6-4EA1-A3BD-7EFEA92BD3C6}" type="pres">
      <dgm:prSet presAssocID="{E9106318-AF8F-42E1-B61D-653FEAE5E503}" presName="hierRoot2" presStyleCnt="0">
        <dgm:presLayoutVars>
          <dgm:hierBranch val="init"/>
        </dgm:presLayoutVars>
      </dgm:prSet>
      <dgm:spPr/>
    </dgm:pt>
    <dgm:pt modelId="{87E0ECB2-CB76-4598-8860-3C14CD885A12}" type="pres">
      <dgm:prSet presAssocID="{E9106318-AF8F-42E1-B61D-653FEAE5E503}" presName="rootComposite" presStyleCnt="0"/>
      <dgm:spPr/>
    </dgm:pt>
    <dgm:pt modelId="{E5D12216-DB21-4A25-A101-BA87BFC26631}" type="pres">
      <dgm:prSet presAssocID="{E9106318-AF8F-42E1-B61D-653FEAE5E503}" presName="rootText" presStyleLbl="node2" presStyleIdx="3" presStyleCnt="4">
        <dgm:presLayoutVars>
          <dgm:chPref val="3"/>
        </dgm:presLayoutVars>
      </dgm:prSet>
      <dgm:spPr/>
    </dgm:pt>
    <dgm:pt modelId="{B6784345-F7D8-4F12-A529-34DE882DC640}" type="pres">
      <dgm:prSet presAssocID="{E9106318-AF8F-42E1-B61D-653FEAE5E503}" presName="rootConnector" presStyleLbl="node2" presStyleIdx="3" presStyleCnt="4"/>
      <dgm:spPr/>
    </dgm:pt>
    <dgm:pt modelId="{7A375EF1-A152-4282-81CD-0F57F43E569A}" type="pres">
      <dgm:prSet presAssocID="{E9106318-AF8F-42E1-B61D-653FEAE5E503}" presName="hierChild4" presStyleCnt="0"/>
      <dgm:spPr/>
    </dgm:pt>
    <dgm:pt modelId="{543AE3CD-FC9C-45EE-9E86-916C7A4CD4B8}" type="pres">
      <dgm:prSet presAssocID="{E9106318-AF8F-42E1-B61D-653FEAE5E503}" presName="hierChild5" presStyleCnt="0"/>
      <dgm:spPr/>
    </dgm:pt>
    <dgm:pt modelId="{F8CC0C1A-6F7C-4D25-BEAE-50D51CC9CE29}" type="pres">
      <dgm:prSet presAssocID="{4DD127DE-80B2-443C-A1FF-8BEBE49D68A8}" presName="hierChild3" presStyleCnt="0"/>
      <dgm:spPr/>
    </dgm:pt>
  </dgm:ptLst>
  <dgm:cxnLst>
    <dgm:cxn modelId="{B7FF601D-77A9-4143-A515-99E6AF741495}" type="presOf" srcId="{08051610-A0B9-40D2-9AC1-0503B552EEF8}" destId="{2AFF1067-0AF4-45F0-A5D7-1C27BF0A5831}" srcOrd="0" destOrd="0" presId="urn:microsoft.com/office/officeart/2005/8/layout/orgChart1"/>
    <dgm:cxn modelId="{76D4FA36-E614-41AC-AF58-75C8A2241B5F}" type="presOf" srcId="{DBF75FAD-41D8-45C2-BDA4-E2351157DB5A}" destId="{0D898D0B-3FC7-4F06-8418-E4706B1AAA84}" srcOrd="0" destOrd="0" presId="urn:microsoft.com/office/officeart/2005/8/layout/orgChart1"/>
    <dgm:cxn modelId="{613EA838-3749-4CDD-887A-9A5D67AF8E60}" srcId="{4DD127DE-80B2-443C-A1FF-8BEBE49D68A8}" destId="{08051610-A0B9-40D2-9AC1-0503B552EEF8}" srcOrd="1" destOrd="0" parTransId="{DBF75FAD-41D8-45C2-BDA4-E2351157DB5A}" sibTransId="{1FEED2F0-4431-498D-81E2-417FAF48FABB}"/>
    <dgm:cxn modelId="{0733E538-6705-4866-BE20-8552B06A1A27}" srcId="{4DD127DE-80B2-443C-A1FF-8BEBE49D68A8}" destId="{D124BCB3-F168-4BA8-BE30-DECFDEC39469}" srcOrd="0" destOrd="0" parTransId="{8E984B04-8B91-452C-BFFC-41EB31C31DB9}" sibTransId="{582520C0-1D8E-4E4D-B15E-6E002FA250FE}"/>
    <dgm:cxn modelId="{D4D95F43-6F2E-451A-AF4A-2A99DAD83192}" type="presOf" srcId="{82A5A963-1DC5-431B-8C03-88D3C56F0793}" destId="{65B578B2-DD17-4CEE-BB03-5EE297BF74AE}" srcOrd="0" destOrd="0" presId="urn:microsoft.com/office/officeart/2005/8/layout/orgChart1"/>
    <dgm:cxn modelId="{D0A1CC66-EB53-40BF-BE5D-E2D1597777B5}" type="presOf" srcId="{15419A43-BCF8-44F5-AD27-F14143A80049}" destId="{B1311777-A775-41A5-9DC8-99C81B1CF660}" srcOrd="0" destOrd="0" presId="urn:microsoft.com/office/officeart/2005/8/layout/orgChart1"/>
    <dgm:cxn modelId="{EDB79A67-1E87-464E-8514-6D2A084A6FBA}" type="presOf" srcId="{4DD127DE-80B2-443C-A1FF-8BEBE49D68A8}" destId="{FE32678A-6B01-4EC0-A356-F247BB35E48F}" srcOrd="0" destOrd="0" presId="urn:microsoft.com/office/officeart/2005/8/layout/orgChart1"/>
    <dgm:cxn modelId="{91879777-C4AB-475F-B947-A48ABA9FF44C}" srcId="{4DD127DE-80B2-443C-A1FF-8BEBE49D68A8}" destId="{82A5A963-1DC5-431B-8C03-88D3C56F0793}" srcOrd="2" destOrd="0" parTransId="{15419A43-BCF8-44F5-AD27-F14143A80049}" sibTransId="{689449CC-AD16-41DF-8CBB-DC7D3FA9852F}"/>
    <dgm:cxn modelId="{A536CD57-7FED-4010-9BB1-634A2399A2DB}" type="presOf" srcId="{D124BCB3-F168-4BA8-BE30-DECFDEC39469}" destId="{CF42FA5F-F8A3-407C-AA5A-3266806E169D}" srcOrd="1" destOrd="0" presId="urn:microsoft.com/office/officeart/2005/8/layout/orgChart1"/>
    <dgm:cxn modelId="{CB769859-36A7-48BC-8F03-A94C1DE83A44}" type="presOf" srcId="{8E984B04-8B91-452C-BFFC-41EB31C31DB9}" destId="{A9929F64-0064-4F3D-BA1E-ABC59E835972}" srcOrd="0" destOrd="0" presId="urn:microsoft.com/office/officeart/2005/8/layout/orgChart1"/>
    <dgm:cxn modelId="{EFCF8E7B-1467-4B39-875E-40678F24532E}" type="presOf" srcId="{E9106318-AF8F-42E1-B61D-653FEAE5E503}" destId="{B6784345-F7D8-4F12-A529-34DE882DC640}" srcOrd="1" destOrd="0" presId="urn:microsoft.com/office/officeart/2005/8/layout/orgChart1"/>
    <dgm:cxn modelId="{1A9D85B9-9B4E-4A27-BDC9-218487E87A58}" type="presOf" srcId="{4DD127DE-80B2-443C-A1FF-8BEBE49D68A8}" destId="{595149E1-3088-4352-B2CA-9D7DAB4E09EA}" srcOrd="1" destOrd="0" presId="urn:microsoft.com/office/officeart/2005/8/layout/orgChart1"/>
    <dgm:cxn modelId="{E02E23BB-7675-4AF9-8C75-52A6E33F575F}" type="presOf" srcId="{E9106318-AF8F-42E1-B61D-653FEAE5E503}" destId="{E5D12216-DB21-4A25-A101-BA87BFC26631}" srcOrd="0" destOrd="0" presId="urn:microsoft.com/office/officeart/2005/8/layout/orgChart1"/>
    <dgm:cxn modelId="{AF1B4FC0-F6C1-4D23-983F-748E49DF1714}" type="presOf" srcId="{6ACE092C-C141-42E3-9217-351217055E27}" destId="{53F4A792-437E-494C-896B-C094863E0103}" srcOrd="0" destOrd="0" presId="urn:microsoft.com/office/officeart/2005/8/layout/orgChart1"/>
    <dgm:cxn modelId="{10FECFD0-BF34-4180-BE2B-51E16C604E94}" type="presOf" srcId="{D124BCB3-F168-4BA8-BE30-DECFDEC39469}" destId="{F130DF37-E359-4D65-AB1C-FE8973ED2445}" srcOrd="0" destOrd="0" presId="urn:microsoft.com/office/officeart/2005/8/layout/orgChart1"/>
    <dgm:cxn modelId="{BF5A22DF-D3A4-45AE-B2F3-EC68DC2D7643}" type="presOf" srcId="{82A5A963-1DC5-431B-8C03-88D3C56F0793}" destId="{F2F97D9C-D49A-4E1A-9165-79D04128FB7F}" srcOrd="1" destOrd="0" presId="urn:microsoft.com/office/officeart/2005/8/layout/orgChart1"/>
    <dgm:cxn modelId="{C33F94EE-8B59-46D7-A553-68F110ABEBA6}" srcId="{6ACE092C-C141-42E3-9217-351217055E27}" destId="{4DD127DE-80B2-443C-A1FF-8BEBE49D68A8}" srcOrd="0" destOrd="0" parTransId="{E72ABAF0-DA7E-4CEF-8906-62D858D7C96A}" sibTransId="{37C88155-046F-4317-8464-13FD5EB9F0BB}"/>
    <dgm:cxn modelId="{F4A50DF4-BB31-4439-81FA-A1B07E00E4B0}" srcId="{4DD127DE-80B2-443C-A1FF-8BEBE49D68A8}" destId="{E9106318-AF8F-42E1-B61D-653FEAE5E503}" srcOrd="3" destOrd="0" parTransId="{E049EF87-500E-4FB2-8E7F-E24EEDD027BA}" sibTransId="{1EFECDE6-EC0F-4CA4-81B3-6C6999843851}"/>
    <dgm:cxn modelId="{E8B3F6F4-63B6-40C1-B971-C088A3961054}" type="presOf" srcId="{E049EF87-500E-4FB2-8E7F-E24EEDD027BA}" destId="{21EC725D-6E68-4200-ADC7-C77958E22366}" srcOrd="0" destOrd="0" presId="urn:microsoft.com/office/officeart/2005/8/layout/orgChart1"/>
    <dgm:cxn modelId="{9294BBF9-ECCD-4BFE-BA1A-985838A42F52}" type="presOf" srcId="{08051610-A0B9-40D2-9AC1-0503B552EEF8}" destId="{1ED4AEB3-F61B-40B2-8009-CBFF8B683A17}" srcOrd="1" destOrd="0" presId="urn:microsoft.com/office/officeart/2005/8/layout/orgChart1"/>
    <dgm:cxn modelId="{4BA954EF-DEF4-4F42-9A6D-985DEABE8835}" type="presParOf" srcId="{53F4A792-437E-494C-896B-C094863E0103}" destId="{88027C6E-8936-46EC-B242-DF26B273F4EE}" srcOrd="0" destOrd="0" presId="urn:microsoft.com/office/officeart/2005/8/layout/orgChart1"/>
    <dgm:cxn modelId="{E1BEAAF5-66EF-416E-BEFE-B6DC508E85A6}" type="presParOf" srcId="{88027C6E-8936-46EC-B242-DF26B273F4EE}" destId="{AC068AA0-28B1-4BC6-912B-1347270C2B9B}" srcOrd="0" destOrd="0" presId="urn:microsoft.com/office/officeart/2005/8/layout/orgChart1"/>
    <dgm:cxn modelId="{918D9702-D5EF-4419-A986-A1D009FA18F2}" type="presParOf" srcId="{AC068AA0-28B1-4BC6-912B-1347270C2B9B}" destId="{FE32678A-6B01-4EC0-A356-F247BB35E48F}" srcOrd="0" destOrd="0" presId="urn:microsoft.com/office/officeart/2005/8/layout/orgChart1"/>
    <dgm:cxn modelId="{AC93E632-ED3B-4119-AF8D-7626D16EE99E}" type="presParOf" srcId="{AC068AA0-28B1-4BC6-912B-1347270C2B9B}" destId="{595149E1-3088-4352-B2CA-9D7DAB4E09EA}" srcOrd="1" destOrd="0" presId="urn:microsoft.com/office/officeart/2005/8/layout/orgChart1"/>
    <dgm:cxn modelId="{7BE192B1-C130-4EE1-A519-586FABA2B861}" type="presParOf" srcId="{88027C6E-8936-46EC-B242-DF26B273F4EE}" destId="{37FA61D2-E0C3-46F9-BDB4-1D02C4A371D8}" srcOrd="1" destOrd="0" presId="urn:microsoft.com/office/officeart/2005/8/layout/orgChart1"/>
    <dgm:cxn modelId="{549B93FF-ED34-4452-AE09-532DAEF701BF}" type="presParOf" srcId="{37FA61D2-E0C3-46F9-BDB4-1D02C4A371D8}" destId="{A9929F64-0064-4F3D-BA1E-ABC59E835972}" srcOrd="0" destOrd="0" presId="urn:microsoft.com/office/officeart/2005/8/layout/orgChart1"/>
    <dgm:cxn modelId="{6DF6F9D7-F8E2-4CD9-A20C-885DD78CF6AB}" type="presParOf" srcId="{37FA61D2-E0C3-46F9-BDB4-1D02C4A371D8}" destId="{252D40D7-0F9B-4777-823B-685B00B89180}" srcOrd="1" destOrd="0" presId="urn:microsoft.com/office/officeart/2005/8/layout/orgChart1"/>
    <dgm:cxn modelId="{8B4622C2-FE2F-44A8-8D92-DDE9AA61EDCB}" type="presParOf" srcId="{252D40D7-0F9B-4777-823B-685B00B89180}" destId="{B388676E-3CAA-4713-AF1A-BECD1FBBC840}" srcOrd="0" destOrd="0" presId="urn:microsoft.com/office/officeart/2005/8/layout/orgChart1"/>
    <dgm:cxn modelId="{D9995394-0CDB-4891-89FA-9735A0037F01}" type="presParOf" srcId="{B388676E-3CAA-4713-AF1A-BECD1FBBC840}" destId="{F130DF37-E359-4D65-AB1C-FE8973ED2445}" srcOrd="0" destOrd="0" presId="urn:microsoft.com/office/officeart/2005/8/layout/orgChart1"/>
    <dgm:cxn modelId="{FBFC545E-1401-4D90-BCC5-9A48F845D1D1}" type="presParOf" srcId="{B388676E-3CAA-4713-AF1A-BECD1FBBC840}" destId="{CF42FA5F-F8A3-407C-AA5A-3266806E169D}" srcOrd="1" destOrd="0" presId="urn:microsoft.com/office/officeart/2005/8/layout/orgChart1"/>
    <dgm:cxn modelId="{B61237A7-D88C-4FC3-BC71-BE177730B355}" type="presParOf" srcId="{252D40D7-0F9B-4777-823B-685B00B89180}" destId="{BC01BEF6-AC39-4F0E-9EF3-E3BD2B91A2BB}" srcOrd="1" destOrd="0" presId="urn:microsoft.com/office/officeart/2005/8/layout/orgChart1"/>
    <dgm:cxn modelId="{F3E276AF-C638-4161-96C2-85C67C6CA825}" type="presParOf" srcId="{252D40D7-0F9B-4777-823B-685B00B89180}" destId="{65B7A088-A6F7-42DE-9F50-674251DF5150}" srcOrd="2" destOrd="0" presId="urn:microsoft.com/office/officeart/2005/8/layout/orgChart1"/>
    <dgm:cxn modelId="{0F50C178-CD4E-4A81-ADC3-F7ADB138D4D5}" type="presParOf" srcId="{37FA61D2-E0C3-46F9-BDB4-1D02C4A371D8}" destId="{0D898D0B-3FC7-4F06-8418-E4706B1AAA84}" srcOrd="2" destOrd="0" presId="urn:microsoft.com/office/officeart/2005/8/layout/orgChart1"/>
    <dgm:cxn modelId="{90A71D41-3A30-42A2-9E34-3B29C4B58388}" type="presParOf" srcId="{37FA61D2-E0C3-46F9-BDB4-1D02C4A371D8}" destId="{B7845685-C073-4D7A-908A-D3DA7319D8B5}" srcOrd="3" destOrd="0" presId="urn:microsoft.com/office/officeart/2005/8/layout/orgChart1"/>
    <dgm:cxn modelId="{1FC82792-24A8-4B28-997A-26E07C2C9485}" type="presParOf" srcId="{B7845685-C073-4D7A-908A-D3DA7319D8B5}" destId="{282BE894-A5F6-4C13-8B69-1311742FA70F}" srcOrd="0" destOrd="0" presId="urn:microsoft.com/office/officeart/2005/8/layout/orgChart1"/>
    <dgm:cxn modelId="{75C24DE1-5AD2-4540-987D-09F9BAB3FD8F}" type="presParOf" srcId="{282BE894-A5F6-4C13-8B69-1311742FA70F}" destId="{2AFF1067-0AF4-45F0-A5D7-1C27BF0A5831}" srcOrd="0" destOrd="0" presId="urn:microsoft.com/office/officeart/2005/8/layout/orgChart1"/>
    <dgm:cxn modelId="{BF4EA628-EE87-4535-87B9-5767F227DBFD}" type="presParOf" srcId="{282BE894-A5F6-4C13-8B69-1311742FA70F}" destId="{1ED4AEB3-F61B-40B2-8009-CBFF8B683A17}" srcOrd="1" destOrd="0" presId="urn:microsoft.com/office/officeart/2005/8/layout/orgChart1"/>
    <dgm:cxn modelId="{6B8965C6-5850-4C65-ACE5-0BD539893D31}" type="presParOf" srcId="{B7845685-C073-4D7A-908A-D3DA7319D8B5}" destId="{8664C36F-4ED4-455E-A83C-3555B94473EA}" srcOrd="1" destOrd="0" presId="urn:microsoft.com/office/officeart/2005/8/layout/orgChart1"/>
    <dgm:cxn modelId="{C19A7258-A1B4-46B0-BD38-DC962E1FB5F8}" type="presParOf" srcId="{B7845685-C073-4D7A-908A-D3DA7319D8B5}" destId="{A229B7CA-0997-4B27-83EC-201CD42F593E}" srcOrd="2" destOrd="0" presId="urn:microsoft.com/office/officeart/2005/8/layout/orgChart1"/>
    <dgm:cxn modelId="{DE797242-E9AC-405A-AF75-A2B4DB831F5D}" type="presParOf" srcId="{37FA61D2-E0C3-46F9-BDB4-1D02C4A371D8}" destId="{B1311777-A775-41A5-9DC8-99C81B1CF660}" srcOrd="4" destOrd="0" presId="urn:microsoft.com/office/officeart/2005/8/layout/orgChart1"/>
    <dgm:cxn modelId="{2E039232-1356-452E-A0E9-9631F7DA751D}" type="presParOf" srcId="{37FA61D2-E0C3-46F9-BDB4-1D02C4A371D8}" destId="{96C4D899-D04A-4030-8392-7FB12712ECFA}" srcOrd="5" destOrd="0" presId="urn:microsoft.com/office/officeart/2005/8/layout/orgChart1"/>
    <dgm:cxn modelId="{9C882C34-F73B-480A-A790-F922B0F32144}" type="presParOf" srcId="{96C4D899-D04A-4030-8392-7FB12712ECFA}" destId="{7F13A67C-C690-4627-B8AD-F9054D9A9E50}" srcOrd="0" destOrd="0" presId="urn:microsoft.com/office/officeart/2005/8/layout/orgChart1"/>
    <dgm:cxn modelId="{FBD01547-2226-4965-8198-63797B9D14E9}" type="presParOf" srcId="{7F13A67C-C690-4627-B8AD-F9054D9A9E50}" destId="{65B578B2-DD17-4CEE-BB03-5EE297BF74AE}" srcOrd="0" destOrd="0" presId="urn:microsoft.com/office/officeart/2005/8/layout/orgChart1"/>
    <dgm:cxn modelId="{68F7EA85-6B4D-4982-A4B6-779192834E1F}" type="presParOf" srcId="{7F13A67C-C690-4627-B8AD-F9054D9A9E50}" destId="{F2F97D9C-D49A-4E1A-9165-79D04128FB7F}" srcOrd="1" destOrd="0" presId="urn:microsoft.com/office/officeart/2005/8/layout/orgChart1"/>
    <dgm:cxn modelId="{ABA099C4-4F8E-4F57-985B-92132F71346C}" type="presParOf" srcId="{96C4D899-D04A-4030-8392-7FB12712ECFA}" destId="{F6842F5E-E00A-4A4F-8D87-6D50AA0301C2}" srcOrd="1" destOrd="0" presId="urn:microsoft.com/office/officeart/2005/8/layout/orgChart1"/>
    <dgm:cxn modelId="{E14BA45C-DDBC-4DA9-BFD7-0B8E294AF2EE}" type="presParOf" srcId="{96C4D899-D04A-4030-8392-7FB12712ECFA}" destId="{20A21EC4-3A2D-42BF-A7EC-47CC9950C40D}" srcOrd="2" destOrd="0" presId="urn:microsoft.com/office/officeart/2005/8/layout/orgChart1"/>
    <dgm:cxn modelId="{B5AF4356-BD1E-4ABB-8B76-18082C93F6CF}" type="presParOf" srcId="{37FA61D2-E0C3-46F9-BDB4-1D02C4A371D8}" destId="{21EC725D-6E68-4200-ADC7-C77958E22366}" srcOrd="6" destOrd="0" presId="urn:microsoft.com/office/officeart/2005/8/layout/orgChart1"/>
    <dgm:cxn modelId="{FD53E60D-E3E6-439C-9CB6-2768BCBBCFC7}" type="presParOf" srcId="{37FA61D2-E0C3-46F9-BDB4-1D02C4A371D8}" destId="{AF3C5FDE-02F6-4EA1-A3BD-7EFEA92BD3C6}" srcOrd="7" destOrd="0" presId="urn:microsoft.com/office/officeart/2005/8/layout/orgChart1"/>
    <dgm:cxn modelId="{9475A693-BF4C-4814-8057-44E255F77066}" type="presParOf" srcId="{AF3C5FDE-02F6-4EA1-A3BD-7EFEA92BD3C6}" destId="{87E0ECB2-CB76-4598-8860-3C14CD885A12}" srcOrd="0" destOrd="0" presId="urn:microsoft.com/office/officeart/2005/8/layout/orgChart1"/>
    <dgm:cxn modelId="{B80C0060-0726-4738-9214-6CD6294D3E88}" type="presParOf" srcId="{87E0ECB2-CB76-4598-8860-3C14CD885A12}" destId="{E5D12216-DB21-4A25-A101-BA87BFC26631}" srcOrd="0" destOrd="0" presId="urn:microsoft.com/office/officeart/2005/8/layout/orgChart1"/>
    <dgm:cxn modelId="{8E1092EF-43A3-47E6-B55B-A8B90E5CFC68}" type="presParOf" srcId="{87E0ECB2-CB76-4598-8860-3C14CD885A12}" destId="{B6784345-F7D8-4F12-A529-34DE882DC640}" srcOrd="1" destOrd="0" presId="urn:microsoft.com/office/officeart/2005/8/layout/orgChart1"/>
    <dgm:cxn modelId="{F79C027B-87F7-40AE-B7AD-74CC8A797E93}" type="presParOf" srcId="{AF3C5FDE-02F6-4EA1-A3BD-7EFEA92BD3C6}" destId="{7A375EF1-A152-4282-81CD-0F57F43E569A}" srcOrd="1" destOrd="0" presId="urn:microsoft.com/office/officeart/2005/8/layout/orgChart1"/>
    <dgm:cxn modelId="{41B5C314-D6D6-46F7-BB35-91A26F3F82E0}" type="presParOf" srcId="{AF3C5FDE-02F6-4EA1-A3BD-7EFEA92BD3C6}" destId="{543AE3CD-FC9C-45EE-9E86-916C7A4CD4B8}" srcOrd="2" destOrd="0" presId="urn:microsoft.com/office/officeart/2005/8/layout/orgChart1"/>
    <dgm:cxn modelId="{F663A6B4-77DD-40C7-885E-76BD74315C0D}" type="presParOf" srcId="{88027C6E-8936-46EC-B242-DF26B273F4EE}" destId="{F8CC0C1A-6F7C-4D25-BEAE-50D51CC9CE2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ACE092C-C141-42E3-9217-351217055E2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DD127DE-80B2-443C-A1FF-8BEBE49D68A8}">
      <dgm:prSet/>
      <dgm:spPr/>
      <dgm:t>
        <a:bodyPr/>
        <a:lstStyle/>
        <a:p>
          <a:r>
            <a:rPr lang="en-US"/>
            <a:t>Key Elements of Leadership Capacity include:</a:t>
          </a:r>
        </a:p>
      </dgm:t>
    </dgm:pt>
    <dgm:pt modelId="{E72ABAF0-DA7E-4CEF-8906-62D858D7C96A}" type="parTrans" cxnId="{C33F94EE-8B59-46D7-A553-68F110ABEBA6}">
      <dgm:prSet/>
      <dgm:spPr/>
      <dgm:t>
        <a:bodyPr/>
        <a:lstStyle/>
        <a:p>
          <a:endParaRPr lang="en-US"/>
        </a:p>
      </dgm:t>
    </dgm:pt>
    <dgm:pt modelId="{37C88155-046F-4317-8464-13FD5EB9F0BB}" type="sibTrans" cxnId="{C33F94EE-8B59-46D7-A553-68F110ABEBA6}">
      <dgm:prSet/>
      <dgm:spPr/>
      <dgm:t>
        <a:bodyPr/>
        <a:lstStyle/>
        <a:p>
          <a:endParaRPr lang="en-US"/>
        </a:p>
      </dgm:t>
    </dgm:pt>
    <dgm:pt modelId="{D124BCB3-F168-4BA8-BE30-DECFDEC39469}">
      <dgm:prSet/>
      <dgm:spPr/>
      <dgm:t>
        <a:bodyPr/>
        <a:lstStyle/>
        <a:p>
          <a:r>
            <a:rPr lang="en-US" dirty="0"/>
            <a:t>Internal Leadership</a:t>
          </a:r>
        </a:p>
        <a:p>
          <a:r>
            <a:rPr lang="en-US" dirty="0"/>
            <a:t>Influence/Trust</a:t>
          </a:r>
        </a:p>
      </dgm:t>
    </dgm:pt>
    <dgm:pt modelId="{8E984B04-8B91-452C-BFFC-41EB31C31DB9}" type="parTrans" cxnId="{0733E538-6705-4866-BE20-8552B06A1A27}">
      <dgm:prSet/>
      <dgm:spPr/>
      <dgm:t>
        <a:bodyPr/>
        <a:lstStyle/>
        <a:p>
          <a:endParaRPr lang="en-US"/>
        </a:p>
      </dgm:t>
    </dgm:pt>
    <dgm:pt modelId="{582520C0-1D8E-4E4D-B15E-6E002FA250FE}" type="sibTrans" cxnId="{0733E538-6705-4866-BE20-8552B06A1A27}">
      <dgm:prSet/>
      <dgm:spPr/>
      <dgm:t>
        <a:bodyPr/>
        <a:lstStyle/>
        <a:p>
          <a:endParaRPr lang="en-US"/>
        </a:p>
      </dgm:t>
    </dgm:pt>
    <dgm:pt modelId="{08051610-A0B9-40D2-9AC1-0503B552EEF8}">
      <dgm:prSet/>
      <dgm:spPr/>
      <dgm:t>
        <a:bodyPr/>
        <a:lstStyle/>
        <a:p>
          <a:r>
            <a:rPr lang="en-US" dirty="0"/>
            <a:t>Board Leadership </a:t>
          </a:r>
          <a:r>
            <a:rPr lang="en-US" dirty="0" err="1"/>
            <a:t>Leadership</a:t>
          </a:r>
          <a:r>
            <a:rPr lang="en-US" dirty="0"/>
            <a:t> Sustainability </a:t>
          </a:r>
        </a:p>
      </dgm:t>
    </dgm:pt>
    <dgm:pt modelId="{DBF75FAD-41D8-45C2-BDA4-E2351157DB5A}" type="parTrans" cxnId="{613EA838-3749-4CDD-887A-9A5D67AF8E60}">
      <dgm:prSet/>
      <dgm:spPr/>
      <dgm:t>
        <a:bodyPr/>
        <a:lstStyle/>
        <a:p>
          <a:endParaRPr lang="en-US"/>
        </a:p>
      </dgm:t>
    </dgm:pt>
    <dgm:pt modelId="{1FEED2F0-4431-498D-81E2-417FAF48FABB}" type="sibTrans" cxnId="{613EA838-3749-4CDD-887A-9A5D67AF8E60}">
      <dgm:prSet/>
      <dgm:spPr/>
      <dgm:t>
        <a:bodyPr/>
        <a:lstStyle/>
        <a:p>
          <a:endParaRPr lang="en-US"/>
        </a:p>
      </dgm:t>
    </dgm:pt>
    <dgm:pt modelId="{82A5A963-1DC5-431B-8C03-88D3C56F0793}">
      <dgm:prSet/>
      <dgm:spPr/>
      <dgm:t>
        <a:bodyPr/>
        <a:lstStyle/>
        <a:p>
          <a:r>
            <a:rPr lang="en-US" dirty="0"/>
            <a:t>Value of each member/Motivating of the mission, vision and goals</a:t>
          </a:r>
        </a:p>
      </dgm:t>
    </dgm:pt>
    <dgm:pt modelId="{15419A43-BCF8-44F5-AD27-F14143A80049}" type="parTrans" cxnId="{91879777-C4AB-475F-B947-A48ABA9FF44C}">
      <dgm:prSet/>
      <dgm:spPr/>
      <dgm:t>
        <a:bodyPr/>
        <a:lstStyle/>
        <a:p>
          <a:endParaRPr lang="en-US"/>
        </a:p>
      </dgm:t>
    </dgm:pt>
    <dgm:pt modelId="{689449CC-AD16-41DF-8CBB-DC7D3FA9852F}" type="sibTrans" cxnId="{91879777-C4AB-475F-B947-A48ABA9FF44C}">
      <dgm:prSet/>
      <dgm:spPr/>
      <dgm:t>
        <a:bodyPr/>
        <a:lstStyle/>
        <a:p>
          <a:endParaRPr lang="en-US"/>
        </a:p>
      </dgm:t>
    </dgm:pt>
    <dgm:pt modelId="{E9106318-AF8F-42E1-B61D-653FEAE5E503}">
      <dgm:prSet/>
      <dgm:spPr/>
      <dgm:t>
        <a:bodyPr/>
        <a:lstStyle/>
        <a:p>
          <a:r>
            <a:rPr lang="en-US" dirty="0"/>
            <a:t>Strong working relationship /Willingness to make changes; seek help  </a:t>
          </a:r>
        </a:p>
      </dgm:t>
    </dgm:pt>
    <dgm:pt modelId="{E049EF87-500E-4FB2-8E7F-E24EEDD027BA}" type="parTrans" cxnId="{F4A50DF4-BB31-4439-81FA-A1B07E00E4B0}">
      <dgm:prSet/>
      <dgm:spPr/>
      <dgm:t>
        <a:bodyPr/>
        <a:lstStyle/>
        <a:p>
          <a:endParaRPr lang="en-US"/>
        </a:p>
      </dgm:t>
    </dgm:pt>
    <dgm:pt modelId="{1EFECDE6-EC0F-4CA4-81B3-6C6999843851}" type="sibTrans" cxnId="{F4A50DF4-BB31-4439-81FA-A1B07E00E4B0}">
      <dgm:prSet/>
      <dgm:spPr/>
      <dgm:t>
        <a:bodyPr/>
        <a:lstStyle/>
        <a:p>
          <a:endParaRPr lang="en-US"/>
        </a:p>
      </dgm:t>
    </dgm:pt>
    <dgm:pt modelId="{53F4A792-437E-494C-896B-C094863E0103}" type="pres">
      <dgm:prSet presAssocID="{6ACE092C-C141-42E3-9217-351217055E27}" presName="hierChild1" presStyleCnt="0">
        <dgm:presLayoutVars>
          <dgm:orgChart val="1"/>
          <dgm:chPref val="1"/>
          <dgm:dir/>
          <dgm:animOne val="branch"/>
          <dgm:animLvl val="lvl"/>
          <dgm:resizeHandles/>
        </dgm:presLayoutVars>
      </dgm:prSet>
      <dgm:spPr/>
    </dgm:pt>
    <dgm:pt modelId="{88027C6E-8936-46EC-B242-DF26B273F4EE}" type="pres">
      <dgm:prSet presAssocID="{4DD127DE-80B2-443C-A1FF-8BEBE49D68A8}" presName="hierRoot1" presStyleCnt="0">
        <dgm:presLayoutVars>
          <dgm:hierBranch val="init"/>
        </dgm:presLayoutVars>
      </dgm:prSet>
      <dgm:spPr/>
    </dgm:pt>
    <dgm:pt modelId="{AC068AA0-28B1-4BC6-912B-1347270C2B9B}" type="pres">
      <dgm:prSet presAssocID="{4DD127DE-80B2-443C-A1FF-8BEBE49D68A8}" presName="rootComposite1" presStyleCnt="0"/>
      <dgm:spPr/>
    </dgm:pt>
    <dgm:pt modelId="{FE32678A-6B01-4EC0-A356-F247BB35E48F}" type="pres">
      <dgm:prSet presAssocID="{4DD127DE-80B2-443C-A1FF-8BEBE49D68A8}" presName="rootText1" presStyleLbl="node0" presStyleIdx="0" presStyleCnt="1">
        <dgm:presLayoutVars>
          <dgm:chPref val="3"/>
        </dgm:presLayoutVars>
      </dgm:prSet>
      <dgm:spPr/>
    </dgm:pt>
    <dgm:pt modelId="{595149E1-3088-4352-B2CA-9D7DAB4E09EA}" type="pres">
      <dgm:prSet presAssocID="{4DD127DE-80B2-443C-A1FF-8BEBE49D68A8}" presName="rootConnector1" presStyleLbl="node1" presStyleIdx="0" presStyleCnt="0"/>
      <dgm:spPr/>
    </dgm:pt>
    <dgm:pt modelId="{37FA61D2-E0C3-46F9-BDB4-1D02C4A371D8}" type="pres">
      <dgm:prSet presAssocID="{4DD127DE-80B2-443C-A1FF-8BEBE49D68A8}" presName="hierChild2" presStyleCnt="0"/>
      <dgm:spPr/>
    </dgm:pt>
    <dgm:pt modelId="{A9929F64-0064-4F3D-BA1E-ABC59E835972}" type="pres">
      <dgm:prSet presAssocID="{8E984B04-8B91-452C-BFFC-41EB31C31DB9}" presName="Name37" presStyleLbl="parChTrans1D2" presStyleIdx="0" presStyleCnt="4"/>
      <dgm:spPr/>
    </dgm:pt>
    <dgm:pt modelId="{252D40D7-0F9B-4777-823B-685B00B89180}" type="pres">
      <dgm:prSet presAssocID="{D124BCB3-F168-4BA8-BE30-DECFDEC39469}" presName="hierRoot2" presStyleCnt="0">
        <dgm:presLayoutVars>
          <dgm:hierBranch val="init"/>
        </dgm:presLayoutVars>
      </dgm:prSet>
      <dgm:spPr/>
    </dgm:pt>
    <dgm:pt modelId="{B388676E-3CAA-4713-AF1A-BECD1FBBC840}" type="pres">
      <dgm:prSet presAssocID="{D124BCB3-F168-4BA8-BE30-DECFDEC39469}" presName="rootComposite" presStyleCnt="0"/>
      <dgm:spPr/>
    </dgm:pt>
    <dgm:pt modelId="{F130DF37-E359-4D65-AB1C-FE8973ED2445}" type="pres">
      <dgm:prSet presAssocID="{D124BCB3-F168-4BA8-BE30-DECFDEC39469}" presName="rootText" presStyleLbl="node2" presStyleIdx="0" presStyleCnt="4">
        <dgm:presLayoutVars>
          <dgm:chPref val="3"/>
        </dgm:presLayoutVars>
      </dgm:prSet>
      <dgm:spPr/>
    </dgm:pt>
    <dgm:pt modelId="{CF42FA5F-F8A3-407C-AA5A-3266806E169D}" type="pres">
      <dgm:prSet presAssocID="{D124BCB3-F168-4BA8-BE30-DECFDEC39469}" presName="rootConnector" presStyleLbl="node2" presStyleIdx="0" presStyleCnt="4"/>
      <dgm:spPr/>
    </dgm:pt>
    <dgm:pt modelId="{BC01BEF6-AC39-4F0E-9EF3-E3BD2B91A2BB}" type="pres">
      <dgm:prSet presAssocID="{D124BCB3-F168-4BA8-BE30-DECFDEC39469}" presName="hierChild4" presStyleCnt="0"/>
      <dgm:spPr/>
    </dgm:pt>
    <dgm:pt modelId="{65B7A088-A6F7-42DE-9F50-674251DF5150}" type="pres">
      <dgm:prSet presAssocID="{D124BCB3-F168-4BA8-BE30-DECFDEC39469}" presName="hierChild5" presStyleCnt="0"/>
      <dgm:spPr/>
    </dgm:pt>
    <dgm:pt modelId="{0D898D0B-3FC7-4F06-8418-E4706B1AAA84}" type="pres">
      <dgm:prSet presAssocID="{DBF75FAD-41D8-45C2-BDA4-E2351157DB5A}" presName="Name37" presStyleLbl="parChTrans1D2" presStyleIdx="1" presStyleCnt="4"/>
      <dgm:spPr/>
    </dgm:pt>
    <dgm:pt modelId="{B7845685-C073-4D7A-908A-D3DA7319D8B5}" type="pres">
      <dgm:prSet presAssocID="{08051610-A0B9-40D2-9AC1-0503B552EEF8}" presName="hierRoot2" presStyleCnt="0">
        <dgm:presLayoutVars>
          <dgm:hierBranch val="init"/>
        </dgm:presLayoutVars>
      </dgm:prSet>
      <dgm:spPr/>
    </dgm:pt>
    <dgm:pt modelId="{282BE894-A5F6-4C13-8B69-1311742FA70F}" type="pres">
      <dgm:prSet presAssocID="{08051610-A0B9-40D2-9AC1-0503B552EEF8}" presName="rootComposite" presStyleCnt="0"/>
      <dgm:spPr/>
    </dgm:pt>
    <dgm:pt modelId="{2AFF1067-0AF4-45F0-A5D7-1C27BF0A5831}" type="pres">
      <dgm:prSet presAssocID="{08051610-A0B9-40D2-9AC1-0503B552EEF8}" presName="rootText" presStyleLbl="node2" presStyleIdx="1" presStyleCnt="4">
        <dgm:presLayoutVars>
          <dgm:chPref val="3"/>
        </dgm:presLayoutVars>
      </dgm:prSet>
      <dgm:spPr/>
    </dgm:pt>
    <dgm:pt modelId="{1ED4AEB3-F61B-40B2-8009-CBFF8B683A17}" type="pres">
      <dgm:prSet presAssocID="{08051610-A0B9-40D2-9AC1-0503B552EEF8}" presName="rootConnector" presStyleLbl="node2" presStyleIdx="1" presStyleCnt="4"/>
      <dgm:spPr/>
    </dgm:pt>
    <dgm:pt modelId="{8664C36F-4ED4-455E-A83C-3555B94473EA}" type="pres">
      <dgm:prSet presAssocID="{08051610-A0B9-40D2-9AC1-0503B552EEF8}" presName="hierChild4" presStyleCnt="0"/>
      <dgm:spPr/>
    </dgm:pt>
    <dgm:pt modelId="{A229B7CA-0997-4B27-83EC-201CD42F593E}" type="pres">
      <dgm:prSet presAssocID="{08051610-A0B9-40D2-9AC1-0503B552EEF8}" presName="hierChild5" presStyleCnt="0"/>
      <dgm:spPr/>
    </dgm:pt>
    <dgm:pt modelId="{B1311777-A775-41A5-9DC8-99C81B1CF660}" type="pres">
      <dgm:prSet presAssocID="{15419A43-BCF8-44F5-AD27-F14143A80049}" presName="Name37" presStyleLbl="parChTrans1D2" presStyleIdx="2" presStyleCnt="4"/>
      <dgm:spPr/>
    </dgm:pt>
    <dgm:pt modelId="{96C4D899-D04A-4030-8392-7FB12712ECFA}" type="pres">
      <dgm:prSet presAssocID="{82A5A963-1DC5-431B-8C03-88D3C56F0793}" presName="hierRoot2" presStyleCnt="0">
        <dgm:presLayoutVars>
          <dgm:hierBranch val="init"/>
        </dgm:presLayoutVars>
      </dgm:prSet>
      <dgm:spPr/>
    </dgm:pt>
    <dgm:pt modelId="{7F13A67C-C690-4627-B8AD-F9054D9A9E50}" type="pres">
      <dgm:prSet presAssocID="{82A5A963-1DC5-431B-8C03-88D3C56F0793}" presName="rootComposite" presStyleCnt="0"/>
      <dgm:spPr/>
    </dgm:pt>
    <dgm:pt modelId="{65B578B2-DD17-4CEE-BB03-5EE297BF74AE}" type="pres">
      <dgm:prSet presAssocID="{82A5A963-1DC5-431B-8C03-88D3C56F0793}" presName="rootText" presStyleLbl="node2" presStyleIdx="2" presStyleCnt="4">
        <dgm:presLayoutVars>
          <dgm:chPref val="3"/>
        </dgm:presLayoutVars>
      </dgm:prSet>
      <dgm:spPr/>
    </dgm:pt>
    <dgm:pt modelId="{F2F97D9C-D49A-4E1A-9165-79D04128FB7F}" type="pres">
      <dgm:prSet presAssocID="{82A5A963-1DC5-431B-8C03-88D3C56F0793}" presName="rootConnector" presStyleLbl="node2" presStyleIdx="2" presStyleCnt="4"/>
      <dgm:spPr/>
    </dgm:pt>
    <dgm:pt modelId="{F6842F5E-E00A-4A4F-8D87-6D50AA0301C2}" type="pres">
      <dgm:prSet presAssocID="{82A5A963-1DC5-431B-8C03-88D3C56F0793}" presName="hierChild4" presStyleCnt="0"/>
      <dgm:spPr/>
    </dgm:pt>
    <dgm:pt modelId="{20A21EC4-3A2D-42BF-A7EC-47CC9950C40D}" type="pres">
      <dgm:prSet presAssocID="{82A5A963-1DC5-431B-8C03-88D3C56F0793}" presName="hierChild5" presStyleCnt="0"/>
      <dgm:spPr/>
    </dgm:pt>
    <dgm:pt modelId="{21EC725D-6E68-4200-ADC7-C77958E22366}" type="pres">
      <dgm:prSet presAssocID="{E049EF87-500E-4FB2-8E7F-E24EEDD027BA}" presName="Name37" presStyleLbl="parChTrans1D2" presStyleIdx="3" presStyleCnt="4"/>
      <dgm:spPr/>
    </dgm:pt>
    <dgm:pt modelId="{AF3C5FDE-02F6-4EA1-A3BD-7EFEA92BD3C6}" type="pres">
      <dgm:prSet presAssocID="{E9106318-AF8F-42E1-B61D-653FEAE5E503}" presName="hierRoot2" presStyleCnt="0">
        <dgm:presLayoutVars>
          <dgm:hierBranch val="init"/>
        </dgm:presLayoutVars>
      </dgm:prSet>
      <dgm:spPr/>
    </dgm:pt>
    <dgm:pt modelId="{87E0ECB2-CB76-4598-8860-3C14CD885A12}" type="pres">
      <dgm:prSet presAssocID="{E9106318-AF8F-42E1-B61D-653FEAE5E503}" presName="rootComposite" presStyleCnt="0"/>
      <dgm:spPr/>
    </dgm:pt>
    <dgm:pt modelId="{E5D12216-DB21-4A25-A101-BA87BFC26631}" type="pres">
      <dgm:prSet presAssocID="{E9106318-AF8F-42E1-B61D-653FEAE5E503}" presName="rootText" presStyleLbl="node2" presStyleIdx="3" presStyleCnt="4">
        <dgm:presLayoutVars>
          <dgm:chPref val="3"/>
        </dgm:presLayoutVars>
      </dgm:prSet>
      <dgm:spPr/>
    </dgm:pt>
    <dgm:pt modelId="{B6784345-F7D8-4F12-A529-34DE882DC640}" type="pres">
      <dgm:prSet presAssocID="{E9106318-AF8F-42E1-B61D-653FEAE5E503}" presName="rootConnector" presStyleLbl="node2" presStyleIdx="3" presStyleCnt="4"/>
      <dgm:spPr/>
    </dgm:pt>
    <dgm:pt modelId="{7A375EF1-A152-4282-81CD-0F57F43E569A}" type="pres">
      <dgm:prSet presAssocID="{E9106318-AF8F-42E1-B61D-653FEAE5E503}" presName="hierChild4" presStyleCnt="0"/>
      <dgm:spPr/>
    </dgm:pt>
    <dgm:pt modelId="{543AE3CD-FC9C-45EE-9E86-916C7A4CD4B8}" type="pres">
      <dgm:prSet presAssocID="{E9106318-AF8F-42E1-B61D-653FEAE5E503}" presName="hierChild5" presStyleCnt="0"/>
      <dgm:spPr/>
    </dgm:pt>
    <dgm:pt modelId="{F8CC0C1A-6F7C-4D25-BEAE-50D51CC9CE29}" type="pres">
      <dgm:prSet presAssocID="{4DD127DE-80B2-443C-A1FF-8BEBE49D68A8}" presName="hierChild3" presStyleCnt="0"/>
      <dgm:spPr/>
    </dgm:pt>
  </dgm:ptLst>
  <dgm:cxnLst>
    <dgm:cxn modelId="{B7FF601D-77A9-4143-A515-99E6AF741495}" type="presOf" srcId="{08051610-A0B9-40D2-9AC1-0503B552EEF8}" destId="{2AFF1067-0AF4-45F0-A5D7-1C27BF0A5831}" srcOrd="0" destOrd="0" presId="urn:microsoft.com/office/officeart/2005/8/layout/orgChart1"/>
    <dgm:cxn modelId="{76D4FA36-E614-41AC-AF58-75C8A2241B5F}" type="presOf" srcId="{DBF75FAD-41D8-45C2-BDA4-E2351157DB5A}" destId="{0D898D0B-3FC7-4F06-8418-E4706B1AAA84}" srcOrd="0" destOrd="0" presId="urn:microsoft.com/office/officeart/2005/8/layout/orgChart1"/>
    <dgm:cxn modelId="{613EA838-3749-4CDD-887A-9A5D67AF8E60}" srcId="{4DD127DE-80B2-443C-A1FF-8BEBE49D68A8}" destId="{08051610-A0B9-40D2-9AC1-0503B552EEF8}" srcOrd="1" destOrd="0" parTransId="{DBF75FAD-41D8-45C2-BDA4-E2351157DB5A}" sibTransId="{1FEED2F0-4431-498D-81E2-417FAF48FABB}"/>
    <dgm:cxn modelId="{0733E538-6705-4866-BE20-8552B06A1A27}" srcId="{4DD127DE-80B2-443C-A1FF-8BEBE49D68A8}" destId="{D124BCB3-F168-4BA8-BE30-DECFDEC39469}" srcOrd="0" destOrd="0" parTransId="{8E984B04-8B91-452C-BFFC-41EB31C31DB9}" sibTransId="{582520C0-1D8E-4E4D-B15E-6E002FA250FE}"/>
    <dgm:cxn modelId="{D4D95F43-6F2E-451A-AF4A-2A99DAD83192}" type="presOf" srcId="{82A5A963-1DC5-431B-8C03-88D3C56F0793}" destId="{65B578B2-DD17-4CEE-BB03-5EE297BF74AE}" srcOrd="0" destOrd="0" presId="urn:microsoft.com/office/officeart/2005/8/layout/orgChart1"/>
    <dgm:cxn modelId="{D0A1CC66-EB53-40BF-BE5D-E2D1597777B5}" type="presOf" srcId="{15419A43-BCF8-44F5-AD27-F14143A80049}" destId="{B1311777-A775-41A5-9DC8-99C81B1CF660}" srcOrd="0" destOrd="0" presId="urn:microsoft.com/office/officeart/2005/8/layout/orgChart1"/>
    <dgm:cxn modelId="{EDB79A67-1E87-464E-8514-6D2A084A6FBA}" type="presOf" srcId="{4DD127DE-80B2-443C-A1FF-8BEBE49D68A8}" destId="{FE32678A-6B01-4EC0-A356-F247BB35E48F}" srcOrd="0" destOrd="0" presId="urn:microsoft.com/office/officeart/2005/8/layout/orgChart1"/>
    <dgm:cxn modelId="{91879777-C4AB-475F-B947-A48ABA9FF44C}" srcId="{4DD127DE-80B2-443C-A1FF-8BEBE49D68A8}" destId="{82A5A963-1DC5-431B-8C03-88D3C56F0793}" srcOrd="2" destOrd="0" parTransId="{15419A43-BCF8-44F5-AD27-F14143A80049}" sibTransId="{689449CC-AD16-41DF-8CBB-DC7D3FA9852F}"/>
    <dgm:cxn modelId="{A536CD57-7FED-4010-9BB1-634A2399A2DB}" type="presOf" srcId="{D124BCB3-F168-4BA8-BE30-DECFDEC39469}" destId="{CF42FA5F-F8A3-407C-AA5A-3266806E169D}" srcOrd="1" destOrd="0" presId="urn:microsoft.com/office/officeart/2005/8/layout/orgChart1"/>
    <dgm:cxn modelId="{CB769859-36A7-48BC-8F03-A94C1DE83A44}" type="presOf" srcId="{8E984B04-8B91-452C-BFFC-41EB31C31DB9}" destId="{A9929F64-0064-4F3D-BA1E-ABC59E835972}" srcOrd="0" destOrd="0" presId="urn:microsoft.com/office/officeart/2005/8/layout/orgChart1"/>
    <dgm:cxn modelId="{EFCF8E7B-1467-4B39-875E-40678F24532E}" type="presOf" srcId="{E9106318-AF8F-42E1-B61D-653FEAE5E503}" destId="{B6784345-F7D8-4F12-A529-34DE882DC640}" srcOrd="1" destOrd="0" presId="urn:microsoft.com/office/officeart/2005/8/layout/orgChart1"/>
    <dgm:cxn modelId="{1A9D85B9-9B4E-4A27-BDC9-218487E87A58}" type="presOf" srcId="{4DD127DE-80B2-443C-A1FF-8BEBE49D68A8}" destId="{595149E1-3088-4352-B2CA-9D7DAB4E09EA}" srcOrd="1" destOrd="0" presId="urn:microsoft.com/office/officeart/2005/8/layout/orgChart1"/>
    <dgm:cxn modelId="{E02E23BB-7675-4AF9-8C75-52A6E33F575F}" type="presOf" srcId="{E9106318-AF8F-42E1-B61D-653FEAE5E503}" destId="{E5D12216-DB21-4A25-A101-BA87BFC26631}" srcOrd="0" destOrd="0" presId="urn:microsoft.com/office/officeart/2005/8/layout/orgChart1"/>
    <dgm:cxn modelId="{AF1B4FC0-F6C1-4D23-983F-748E49DF1714}" type="presOf" srcId="{6ACE092C-C141-42E3-9217-351217055E27}" destId="{53F4A792-437E-494C-896B-C094863E0103}" srcOrd="0" destOrd="0" presId="urn:microsoft.com/office/officeart/2005/8/layout/orgChart1"/>
    <dgm:cxn modelId="{10FECFD0-BF34-4180-BE2B-51E16C604E94}" type="presOf" srcId="{D124BCB3-F168-4BA8-BE30-DECFDEC39469}" destId="{F130DF37-E359-4D65-AB1C-FE8973ED2445}" srcOrd="0" destOrd="0" presId="urn:microsoft.com/office/officeart/2005/8/layout/orgChart1"/>
    <dgm:cxn modelId="{BF5A22DF-D3A4-45AE-B2F3-EC68DC2D7643}" type="presOf" srcId="{82A5A963-1DC5-431B-8C03-88D3C56F0793}" destId="{F2F97D9C-D49A-4E1A-9165-79D04128FB7F}" srcOrd="1" destOrd="0" presId="urn:microsoft.com/office/officeart/2005/8/layout/orgChart1"/>
    <dgm:cxn modelId="{C33F94EE-8B59-46D7-A553-68F110ABEBA6}" srcId="{6ACE092C-C141-42E3-9217-351217055E27}" destId="{4DD127DE-80B2-443C-A1FF-8BEBE49D68A8}" srcOrd="0" destOrd="0" parTransId="{E72ABAF0-DA7E-4CEF-8906-62D858D7C96A}" sibTransId="{37C88155-046F-4317-8464-13FD5EB9F0BB}"/>
    <dgm:cxn modelId="{F4A50DF4-BB31-4439-81FA-A1B07E00E4B0}" srcId="{4DD127DE-80B2-443C-A1FF-8BEBE49D68A8}" destId="{E9106318-AF8F-42E1-B61D-653FEAE5E503}" srcOrd="3" destOrd="0" parTransId="{E049EF87-500E-4FB2-8E7F-E24EEDD027BA}" sibTransId="{1EFECDE6-EC0F-4CA4-81B3-6C6999843851}"/>
    <dgm:cxn modelId="{E8B3F6F4-63B6-40C1-B971-C088A3961054}" type="presOf" srcId="{E049EF87-500E-4FB2-8E7F-E24EEDD027BA}" destId="{21EC725D-6E68-4200-ADC7-C77958E22366}" srcOrd="0" destOrd="0" presId="urn:microsoft.com/office/officeart/2005/8/layout/orgChart1"/>
    <dgm:cxn modelId="{9294BBF9-ECCD-4BFE-BA1A-985838A42F52}" type="presOf" srcId="{08051610-A0B9-40D2-9AC1-0503B552EEF8}" destId="{1ED4AEB3-F61B-40B2-8009-CBFF8B683A17}" srcOrd="1" destOrd="0" presId="urn:microsoft.com/office/officeart/2005/8/layout/orgChart1"/>
    <dgm:cxn modelId="{4BA954EF-DEF4-4F42-9A6D-985DEABE8835}" type="presParOf" srcId="{53F4A792-437E-494C-896B-C094863E0103}" destId="{88027C6E-8936-46EC-B242-DF26B273F4EE}" srcOrd="0" destOrd="0" presId="urn:microsoft.com/office/officeart/2005/8/layout/orgChart1"/>
    <dgm:cxn modelId="{E1BEAAF5-66EF-416E-BEFE-B6DC508E85A6}" type="presParOf" srcId="{88027C6E-8936-46EC-B242-DF26B273F4EE}" destId="{AC068AA0-28B1-4BC6-912B-1347270C2B9B}" srcOrd="0" destOrd="0" presId="urn:microsoft.com/office/officeart/2005/8/layout/orgChart1"/>
    <dgm:cxn modelId="{918D9702-D5EF-4419-A986-A1D009FA18F2}" type="presParOf" srcId="{AC068AA0-28B1-4BC6-912B-1347270C2B9B}" destId="{FE32678A-6B01-4EC0-A356-F247BB35E48F}" srcOrd="0" destOrd="0" presId="urn:microsoft.com/office/officeart/2005/8/layout/orgChart1"/>
    <dgm:cxn modelId="{AC93E632-ED3B-4119-AF8D-7626D16EE99E}" type="presParOf" srcId="{AC068AA0-28B1-4BC6-912B-1347270C2B9B}" destId="{595149E1-3088-4352-B2CA-9D7DAB4E09EA}" srcOrd="1" destOrd="0" presId="urn:microsoft.com/office/officeart/2005/8/layout/orgChart1"/>
    <dgm:cxn modelId="{7BE192B1-C130-4EE1-A519-586FABA2B861}" type="presParOf" srcId="{88027C6E-8936-46EC-B242-DF26B273F4EE}" destId="{37FA61D2-E0C3-46F9-BDB4-1D02C4A371D8}" srcOrd="1" destOrd="0" presId="urn:microsoft.com/office/officeart/2005/8/layout/orgChart1"/>
    <dgm:cxn modelId="{549B93FF-ED34-4452-AE09-532DAEF701BF}" type="presParOf" srcId="{37FA61D2-E0C3-46F9-BDB4-1D02C4A371D8}" destId="{A9929F64-0064-4F3D-BA1E-ABC59E835972}" srcOrd="0" destOrd="0" presId="urn:microsoft.com/office/officeart/2005/8/layout/orgChart1"/>
    <dgm:cxn modelId="{6DF6F9D7-F8E2-4CD9-A20C-885DD78CF6AB}" type="presParOf" srcId="{37FA61D2-E0C3-46F9-BDB4-1D02C4A371D8}" destId="{252D40D7-0F9B-4777-823B-685B00B89180}" srcOrd="1" destOrd="0" presId="urn:microsoft.com/office/officeart/2005/8/layout/orgChart1"/>
    <dgm:cxn modelId="{8B4622C2-FE2F-44A8-8D92-DDE9AA61EDCB}" type="presParOf" srcId="{252D40D7-0F9B-4777-823B-685B00B89180}" destId="{B388676E-3CAA-4713-AF1A-BECD1FBBC840}" srcOrd="0" destOrd="0" presId="urn:microsoft.com/office/officeart/2005/8/layout/orgChart1"/>
    <dgm:cxn modelId="{D9995394-0CDB-4891-89FA-9735A0037F01}" type="presParOf" srcId="{B388676E-3CAA-4713-AF1A-BECD1FBBC840}" destId="{F130DF37-E359-4D65-AB1C-FE8973ED2445}" srcOrd="0" destOrd="0" presId="urn:microsoft.com/office/officeart/2005/8/layout/orgChart1"/>
    <dgm:cxn modelId="{FBFC545E-1401-4D90-BCC5-9A48F845D1D1}" type="presParOf" srcId="{B388676E-3CAA-4713-AF1A-BECD1FBBC840}" destId="{CF42FA5F-F8A3-407C-AA5A-3266806E169D}" srcOrd="1" destOrd="0" presId="urn:microsoft.com/office/officeart/2005/8/layout/orgChart1"/>
    <dgm:cxn modelId="{B61237A7-D88C-4FC3-BC71-BE177730B355}" type="presParOf" srcId="{252D40D7-0F9B-4777-823B-685B00B89180}" destId="{BC01BEF6-AC39-4F0E-9EF3-E3BD2B91A2BB}" srcOrd="1" destOrd="0" presId="urn:microsoft.com/office/officeart/2005/8/layout/orgChart1"/>
    <dgm:cxn modelId="{F3E276AF-C638-4161-96C2-85C67C6CA825}" type="presParOf" srcId="{252D40D7-0F9B-4777-823B-685B00B89180}" destId="{65B7A088-A6F7-42DE-9F50-674251DF5150}" srcOrd="2" destOrd="0" presId="urn:microsoft.com/office/officeart/2005/8/layout/orgChart1"/>
    <dgm:cxn modelId="{0F50C178-CD4E-4A81-ADC3-F7ADB138D4D5}" type="presParOf" srcId="{37FA61D2-E0C3-46F9-BDB4-1D02C4A371D8}" destId="{0D898D0B-3FC7-4F06-8418-E4706B1AAA84}" srcOrd="2" destOrd="0" presId="urn:microsoft.com/office/officeart/2005/8/layout/orgChart1"/>
    <dgm:cxn modelId="{90A71D41-3A30-42A2-9E34-3B29C4B58388}" type="presParOf" srcId="{37FA61D2-E0C3-46F9-BDB4-1D02C4A371D8}" destId="{B7845685-C073-4D7A-908A-D3DA7319D8B5}" srcOrd="3" destOrd="0" presId="urn:microsoft.com/office/officeart/2005/8/layout/orgChart1"/>
    <dgm:cxn modelId="{1FC82792-24A8-4B28-997A-26E07C2C9485}" type="presParOf" srcId="{B7845685-C073-4D7A-908A-D3DA7319D8B5}" destId="{282BE894-A5F6-4C13-8B69-1311742FA70F}" srcOrd="0" destOrd="0" presId="urn:microsoft.com/office/officeart/2005/8/layout/orgChart1"/>
    <dgm:cxn modelId="{75C24DE1-5AD2-4540-987D-09F9BAB3FD8F}" type="presParOf" srcId="{282BE894-A5F6-4C13-8B69-1311742FA70F}" destId="{2AFF1067-0AF4-45F0-A5D7-1C27BF0A5831}" srcOrd="0" destOrd="0" presId="urn:microsoft.com/office/officeart/2005/8/layout/orgChart1"/>
    <dgm:cxn modelId="{BF4EA628-EE87-4535-87B9-5767F227DBFD}" type="presParOf" srcId="{282BE894-A5F6-4C13-8B69-1311742FA70F}" destId="{1ED4AEB3-F61B-40B2-8009-CBFF8B683A17}" srcOrd="1" destOrd="0" presId="urn:microsoft.com/office/officeart/2005/8/layout/orgChart1"/>
    <dgm:cxn modelId="{6B8965C6-5850-4C65-ACE5-0BD539893D31}" type="presParOf" srcId="{B7845685-C073-4D7A-908A-D3DA7319D8B5}" destId="{8664C36F-4ED4-455E-A83C-3555B94473EA}" srcOrd="1" destOrd="0" presId="urn:microsoft.com/office/officeart/2005/8/layout/orgChart1"/>
    <dgm:cxn modelId="{C19A7258-A1B4-46B0-BD38-DC962E1FB5F8}" type="presParOf" srcId="{B7845685-C073-4D7A-908A-D3DA7319D8B5}" destId="{A229B7CA-0997-4B27-83EC-201CD42F593E}" srcOrd="2" destOrd="0" presId="urn:microsoft.com/office/officeart/2005/8/layout/orgChart1"/>
    <dgm:cxn modelId="{DE797242-E9AC-405A-AF75-A2B4DB831F5D}" type="presParOf" srcId="{37FA61D2-E0C3-46F9-BDB4-1D02C4A371D8}" destId="{B1311777-A775-41A5-9DC8-99C81B1CF660}" srcOrd="4" destOrd="0" presId="urn:microsoft.com/office/officeart/2005/8/layout/orgChart1"/>
    <dgm:cxn modelId="{2E039232-1356-452E-A0E9-9631F7DA751D}" type="presParOf" srcId="{37FA61D2-E0C3-46F9-BDB4-1D02C4A371D8}" destId="{96C4D899-D04A-4030-8392-7FB12712ECFA}" srcOrd="5" destOrd="0" presId="urn:microsoft.com/office/officeart/2005/8/layout/orgChart1"/>
    <dgm:cxn modelId="{9C882C34-F73B-480A-A790-F922B0F32144}" type="presParOf" srcId="{96C4D899-D04A-4030-8392-7FB12712ECFA}" destId="{7F13A67C-C690-4627-B8AD-F9054D9A9E50}" srcOrd="0" destOrd="0" presId="urn:microsoft.com/office/officeart/2005/8/layout/orgChart1"/>
    <dgm:cxn modelId="{FBD01547-2226-4965-8198-63797B9D14E9}" type="presParOf" srcId="{7F13A67C-C690-4627-B8AD-F9054D9A9E50}" destId="{65B578B2-DD17-4CEE-BB03-5EE297BF74AE}" srcOrd="0" destOrd="0" presId="urn:microsoft.com/office/officeart/2005/8/layout/orgChart1"/>
    <dgm:cxn modelId="{68F7EA85-6B4D-4982-A4B6-779192834E1F}" type="presParOf" srcId="{7F13A67C-C690-4627-B8AD-F9054D9A9E50}" destId="{F2F97D9C-D49A-4E1A-9165-79D04128FB7F}" srcOrd="1" destOrd="0" presId="urn:microsoft.com/office/officeart/2005/8/layout/orgChart1"/>
    <dgm:cxn modelId="{ABA099C4-4F8E-4F57-985B-92132F71346C}" type="presParOf" srcId="{96C4D899-D04A-4030-8392-7FB12712ECFA}" destId="{F6842F5E-E00A-4A4F-8D87-6D50AA0301C2}" srcOrd="1" destOrd="0" presId="urn:microsoft.com/office/officeart/2005/8/layout/orgChart1"/>
    <dgm:cxn modelId="{E14BA45C-DDBC-4DA9-BFD7-0B8E294AF2EE}" type="presParOf" srcId="{96C4D899-D04A-4030-8392-7FB12712ECFA}" destId="{20A21EC4-3A2D-42BF-A7EC-47CC9950C40D}" srcOrd="2" destOrd="0" presId="urn:microsoft.com/office/officeart/2005/8/layout/orgChart1"/>
    <dgm:cxn modelId="{B5AF4356-BD1E-4ABB-8B76-18082C93F6CF}" type="presParOf" srcId="{37FA61D2-E0C3-46F9-BDB4-1D02C4A371D8}" destId="{21EC725D-6E68-4200-ADC7-C77958E22366}" srcOrd="6" destOrd="0" presId="urn:microsoft.com/office/officeart/2005/8/layout/orgChart1"/>
    <dgm:cxn modelId="{FD53E60D-E3E6-439C-9CB6-2768BCBBCFC7}" type="presParOf" srcId="{37FA61D2-E0C3-46F9-BDB4-1D02C4A371D8}" destId="{AF3C5FDE-02F6-4EA1-A3BD-7EFEA92BD3C6}" srcOrd="7" destOrd="0" presId="urn:microsoft.com/office/officeart/2005/8/layout/orgChart1"/>
    <dgm:cxn modelId="{9475A693-BF4C-4814-8057-44E255F77066}" type="presParOf" srcId="{AF3C5FDE-02F6-4EA1-A3BD-7EFEA92BD3C6}" destId="{87E0ECB2-CB76-4598-8860-3C14CD885A12}" srcOrd="0" destOrd="0" presId="urn:microsoft.com/office/officeart/2005/8/layout/orgChart1"/>
    <dgm:cxn modelId="{B80C0060-0726-4738-9214-6CD6294D3E88}" type="presParOf" srcId="{87E0ECB2-CB76-4598-8860-3C14CD885A12}" destId="{E5D12216-DB21-4A25-A101-BA87BFC26631}" srcOrd="0" destOrd="0" presId="urn:microsoft.com/office/officeart/2005/8/layout/orgChart1"/>
    <dgm:cxn modelId="{8E1092EF-43A3-47E6-B55B-A8B90E5CFC68}" type="presParOf" srcId="{87E0ECB2-CB76-4598-8860-3C14CD885A12}" destId="{B6784345-F7D8-4F12-A529-34DE882DC640}" srcOrd="1" destOrd="0" presId="urn:microsoft.com/office/officeart/2005/8/layout/orgChart1"/>
    <dgm:cxn modelId="{F79C027B-87F7-40AE-B7AD-74CC8A797E93}" type="presParOf" srcId="{AF3C5FDE-02F6-4EA1-A3BD-7EFEA92BD3C6}" destId="{7A375EF1-A152-4282-81CD-0F57F43E569A}" srcOrd="1" destOrd="0" presId="urn:microsoft.com/office/officeart/2005/8/layout/orgChart1"/>
    <dgm:cxn modelId="{41B5C314-D6D6-46F7-BB35-91A26F3F82E0}" type="presParOf" srcId="{AF3C5FDE-02F6-4EA1-A3BD-7EFEA92BD3C6}" destId="{543AE3CD-FC9C-45EE-9E86-916C7A4CD4B8}" srcOrd="2" destOrd="0" presId="urn:microsoft.com/office/officeart/2005/8/layout/orgChart1"/>
    <dgm:cxn modelId="{F663A6B4-77DD-40C7-885E-76BD74315C0D}" type="presParOf" srcId="{88027C6E-8936-46EC-B242-DF26B273F4EE}" destId="{F8CC0C1A-6F7C-4D25-BEAE-50D51CC9CE2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ACE092C-C141-42E3-9217-351217055E2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DD127DE-80B2-443C-A1FF-8BEBE49D68A8}">
      <dgm:prSet/>
      <dgm:spPr/>
      <dgm:t>
        <a:bodyPr/>
        <a:lstStyle/>
        <a:p>
          <a:r>
            <a:rPr lang="en-US" dirty="0"/>
            <a:t>Key Elements of Leadership Capacity include:</a:t>
          </a:r>
        </a:p>
      </dgm:t>
    </dgm:pt>
    <dgm:pt modelId="{E72ABAF0-DA7E-4CEF-8906-62D858D7C96A}" type="parTrans" cxnId="{C33F94EE-8B59-46D7-A553-68F110ABEBA6}">
      <dgm:prSet/>
      <dgm:spPr/>
      <dgm:t>
        <a:bodyPr/>
        <a:lstStyle/>
        <a:p>
          <a:endParaRPr lang="en-US"/>
        </a:p>
      </dgm:t>
    </dgm:pt>
    <dgm:pt modelId="{37C88155-046F-4317-8464-13FD5EB9F0BB}" type="sibTrans" cxnId="{C33F94EE-8B59-46D7-A553-68F110ABEBA6}">
      <dgm:prSet/>
      <dgm:spPr/>
      <dgm:t>
        <a:bodyPr/>
        <a:lstStyle/>
        <a:p>
          <a:endParaRPr lang="en-US"/>
        </a:p>
      </dgm:t>
    </dgm:pt>
    <dgm:pt modelId="{D124BCB3-F168-4BA8-BE30-DECFDEC39469}">
      <dgm:prSet/>
      <dgm:spPr/>
      <dgm:t>
        <a:bodyPr/>
        <a:lstStyle/>
        <a:p>
          <a:r>
            <a:rPr lang="en-US" dirty="0"/>
            <a:t>Staff Performance: Clear Expectations, Good Performance Reviews, Regular Staff Development</a:t>
          </a:r>
        </a:p>
      </dgm:t>
    </dgm:pt>
    <dgm:pt modelId="{8E984B04-8B91-452C-BFFC-41EB31C31DB9}" type="parTrans" cxnId="{0733E538-6705-4866-BE20-8552B06A1A27}">
      <dgm:prSet/>
      <dgm:spPr/>
      <dgm:t>
        <a:bodyPr/>
        <a:lstStyle/>
        <a:p>
          <a:endParaRPr lang="en-US"/>
        </a:p>
      </dgm:t>
    </dgm:pt>
    <dgm:pt modelId="{582520C0-1D8E-4E4D-B15E-6E002FA250FE}" type="sibTrans" cxnId="{0733E538-6705-4866-BE20-8552B06A1A27}">
      <dgm:prSet/>
      <dgm:spPr/>
      <dgm:t>
        <a:bodyPr/>
        <a:lstStyle/>
        <a:p>
          <a:endParaRPr lang="en-US"/>
        </a:p>
      </dgm:t>
    </dgm:pt>
    <dgm:pt modelId="{08051610-A0B9-40D2-9AC1-0503B552EEF8}">
      <dgm:prSet/>
      <dgm:spPr/>
      <dgm:t>
        <a:bodyPr/>
        <a:lstStyle/>
        <a:p>
          <a:r>
            <a:rPr lang="en-US" dirty="0"/>
            <a:t>Managing Staff &amp; Volunteers/Matching</a:t>
          </a:r>
        </a:p>
        <a:p>
          <a:r>
            <a:rPr lang="en-US" dirty="0"/>
            <a:t> Staff with Programs</a:t>
          </a:r>
        </a:p>
      </dgm:t>
    </dgm:pt>
    <dgm:pt modelId="{DBF75FAD-41D8-45C2-BDA4-E2351157DB5A}" type="parTrans" cxnId="{613EA838-3749-4CDD-887A-9A5D67AF8E60}">
      <dgm:prSet/>
      <dgm:spPr/>
      <dgm:t>
        <a:bodyPr/>
        <a:lstStyle/>
        <a:p>
          <a:endParaRPr lang="en-US"/>
        </a:p>
      </dgm:t>
    </dgm:pt>
    <dgm:pt modelId="{1FEED2F0-4431-498D-81E2-417FAF48FABB}" type="sibTrans" cxnId="{613EA838-3749-4CDD-887A-9A5D67AF8E60}">
      <dgm:prSet/>
      <dgm:spPr/>
      <dgm:t>
        <a:bodyPr/>
        <a:lstStyle/>
        <a:p>
          <a:endParaRPr lang="en-US"/>
        </a:p>
      </dgm:t>
    </dgm:pt>
    <dgm:pt modelId="{82A5A963-1DC5-431B-8C03-88D3C56F0793}">
      <dgm:prSet/>
      <dgm:spPr/>
      <dgm:t>
        <a:bodyPr/>
        <a:lstStyle/>
        <a:p>
          <a:r>
            <a:rPr lang="en-US" dirty="0"/>
            <a:t>Communicating &amp; Solving Problems/Conveying Unique Value of Staff</a:t>
          </a:r>
        </a:p>
      </dgm:t>
    </dgm:pt>
    <dgm:pt modelId="{15419A43-BCF8-44F5-AD27-F14143A80049}" type="parTrans" cxnId="{91879777-C4AB-475F-B947-A48ABA9FF44C}">
      <dgm:prSet/>
      <dgm:spPr/>
      <dgm:t>
        <a:bodyPr/>
        <a:lstStyle/>
        <a:p>
          <a:endParaRPr lang="en-US"/>
        </a:p>
      </dgm:t>
    </dgm:pt>
    <dgm:pt modelId="{689449CC-AD16-41DF-8CBB-DC7D3FA9852F}" type="sibTrans" cxnId="{91879777-C4AB-475F-B947-A48ABA9FF44C}">
      <dgm:prSet/>
      <dgm:spPr/>
      <dgm:t>
        <a:bodyPr/>
        <a:lstStyle/>
        <a:p>
          <a:endParaRPr lang="en-US"/>
        </a:p>
      </dgm:t>
    </dgm:pt>
    <dgm:pt modelId="{E9106318-AF8F-42E1-B61D-653FEAE5E503}">
      <dgm:prSet/>
      <dgm:spPr/>
      <dgm:t>
        <a:bodyPr/>
        <a:lstStyle/>
        <a:p>
          <a:r>
            <a:rPr lang="en-US" dirty="0"/>
            <a:t>Providing Staff with the Resources for Managing Finances</a:t>
          </a:r>
        </a:p>
      </dgm:t>
    </dgm:pt>
    <dgm:pt modelId="{E049EF87-500E-4FB2-8E7F-E24EEDD027BA}" type="parTrans" cxnId="{F4A50DF4-BB31-4439-81FA-A1B07E00E4B0}">
      <dgm:prSet/>
      <dgm:spPr/>
      <dgm:t>
        <a:bodyPr/>
        <a:lstStyle/>
        <a:p>
          <a:endParaRPr lang="en-US"/>
        </a:p>
      </dgm:t>
    </dgm:pt>
    <dgm:pt modelId="{1EFECDE6-EC0F-4CA4-81B3-6C6999843851}" type="sibTrans" cxnId="{F4A50DF4-BB31-4439-81FA-A1B07E00E4B0}">
      <dgm:prSet/>
      <dgm:spPr/>
      <dgm:t>
        <a:bodyPr/>
        <a:lstStyle/>
        <a:p>
          <a:endParaRPr lang="en-US"/>
        </a:p>
      </dgm:t>
    </dgm:pt>
    <dgm:pt modelId="{53F4A792-437E-494C-896B-C094863E0103}" type="pres">
      <dgm:prSet presAssocID="{6ACE092C-C141-42E3-9217-351217055E27}" presName="hierChild1" presStyleCnt="0">
        <dgm:presLayoutVars>
          <dgm:orgChart val="1"/>
          <dgm:chPref val="1"/>
          <dgm:dir/>
          <dgm:animOne val="branch"/>
          <dgm:animLvl val="lvl"/>
          <dgm:resizeHandles/>
        </dgm:presLayoutVars>
      </dgm:prSet>
      <dgm:spPr/>
    </dgm:pt>
    <dgm:pt modelId="{88027C6E-8936-46EC-B242-DF26B273F4EE}" type="pres">
      <dgm:prSet presAssocID="{4DD127DE-80B2-443C-A1FF-8BEBE49D68A8}" presName="hierRoot1" presStyleCnt="0">
        <dgm:presLayoutVars>
          <dgm:hierBranch val="init"/>
        </dgm:presLayoutVars>
      </dgm:prSet>
      <dgm:spPr/>
    </dgm:pt>
    <dgm:pt modelId="{AC068AA0-28B1-4BC6-912B-1347270C2B9B}" type="pres">
      <dgm:prSet presAssocID="{4DD127DE-80B2-443C-A1FF-8BEBE49D68A8}" presName="rootComposite1" presStyleCnt="0"/>
      <dgm:spPr/>
    </dgm:pt>
    <dgm:pt modelId="{FE32678A-6B01-4EC0-A356-F247BB35E48F}" type="pres">
      <dgm:prSet presAssocID="{4DD127DE-80B2-443C-A1FF-8BEBE49D68A8}" presName="rootText1" presStyleLbl="node0" presStyleIdx="0" presStyleCnt="1">
        <dgm:presLayoutVars>
          <dgm:chPref val="3"/>
        </dgm:presLayoutVars>
      </dgm:prSet>
      <dgm:spPr/>
    </dgm:pt>
    <dgm:pt modelId="{595149E1-3088-4352-B2CA-9D7DAB4E09EA}" type="pres">
      <dgm:prSet presAssocID="{4DD127DE-80B2-443C-A1FF-8BEBE49D68A8}" presName="rootConnector1" presStyleLbl="node1" presStyleIdx="0" presStyleCnt="0"/>
      <dgm:spPr/>
    </dgm:pt>
    <dgm:pt modelId="{37FA61D2-E0C3-46F9-BDB4-1D02C4A371D8}" type="pres">
      <dgm:prSet presAssocID="{4DD127DE-80B2-443C-A1FF-8BEBE49D68A8}" presName="hierChild2" presStyleCnt="0"/>
      <dgm:spPr/>
    </dgm:pt>
    <dgm:pt modelId="{A9929F64-0064-4F3D-BA1E-ABC59E835972}" type="pres">
      <dgm:prSet presAssocID="{8E984B04-8B91-452C-BFFC-41EB31C31DB9}" presName="Name37" presStyleLbl="parChTrans1D2" presStyleIdx="0" presStyleCnt="4"/>
      <dgm:spPr/>
    </dgm:pt>
    <dgm:pt modelId="{252D40D7-0F9B-4777-823B-685B00B89180}" type="pres">
      <dgm:prSet presAssocID="{D124BCB3-F168-4BA8-BE30-DECFDEC39469}" presName="hierRoot2" presStyleCnt="0">
        <dgm:presLayoutVars>
          <dgm:hierBranch val="init"/>
        </dgm:presLayoutVars>
      </dgm:prSet>
      <dgm:spPr/>
    </dgm:pt>
    <dgm:pt modelId="{B388676E-3CAA-4713-AF1A-BECD1FBBC840}" type="pres">
      <dgm:prSet presAssocID="{D124BCB3-F168-4BA8-BE30-DECFDEC39469}" presName="rootComposite" presStyleCnt="0"/>
      <dgm:spPr/>
    </dgm:pt>
    <dgm:pt modelId="{F130DF37-E359-4D65-AB1C-FE8973ED2445}" type="pres">
      <dgm:prSet presAssocID="{D124BCB3-F168-4BA8-BE30-DECFDEC39469}" presName="rootText" presStyleLbl="node2" presStyleIdx="0" presStyleCnt="4">
        <dgm:presLayoutVars>
          <dgm:chPref val="3"/>
        </dgm:presLayoutVars>
      </dgm:prSet>
      <dgm:spPr/>
    </dgm:pt>
    <dgm:pt modelId="{CF42FA5F-F8A3-407C-AA5A-3266806E169D}" type="pres">
      <dgm:prSet presAssocID="{D124BCB3-F168-4BA8-BE30-DECFDEC39469}" presName="rootConnector" presStyleLbl="node2" presStyleIdx="0" presStyleCnt="4"/>
      <dgm:spPr/>
    </dgm:pt>
    <dgm:pt modelId="{BC01BEF6-AC39-4F0E-9EF3-E3BD2B91A2BB}" type="pres">
      <dgm:prSet presAssocID="{D124BCB3-F168-4BA8-BE30-DECFDEC39469}" presName="hierChild4" presStyleCnt="0"/>
      <dgm:spPr/>
    </dgm:pt>
    <dgm:pt modelId="{65B7A088-A6F7-42DE-9F50-674251DF5150}" type="pres">
      <dgm:prSet presAssocID="{D124BCB3-F168-4BA8-BE30-DECFDEC39469}" presName="hierChild5" presStyleCnt="0"/>
      <dgm:spPr/>
    </dgm:pt>
    <dgm:pt modelId="{0D898D0B-3FC7-4F06-8418-E4706B1AAA84}" type="pres">
      <dgm:prSet presAssocID="{DBF75FAD-41D8-45C2-BDA4-E2351157DB5A}" presName="Name37" presStyleLbl="parChTrans1D2" presStyleIdx="1" presStyleCnt="4"/>
      <dgm:spPr/>
    </dgm:pt>
    <dgm:pt modelId="{B7845685-C073-4D7A-908A-D3DA7319D8B5}" type="pres">
      <dgm:prSet presAssocID="{08051610-A0B9-40D2-9AC1-0503B552EEF8}" presName="hierRoot2" presStyleCnt="0">
        <dgm:presLayoutVars>
          <dgm:hierBranch val="init"/>
        </dgm:presLayoutVars>
      </dgm:prSet>
      <dgm:spPr/>
    </dgm:pt>
    <dgm:pt modelId="{282BE894-A5F6-4C13-8B69-1311742FA70F}" type="pres">
      <dgm:prSet presAssocID="{08051610-A0B9-40D2-9AC1-0503B552EEF8}" presName="rootComposite" presStyleCnt="0"/>
      <dgm:spPr/>
    </dgm:pt>
    <dgm:pt modelId="{2AFF1067-0AF4-45F0-A5D7-1C27BF0A5831}" type="pres">
      <dgm:prSet presAssocID="{08051610-A0B9-40D2-9AC1-0503B552EEF8}" presName="rootText" presStyleLbl="node2" presStyleIdx="1" presStyleCnt="4">
        <dgm:presLayoutVars>
          <dgm:chPref val="3"/>
        </dgm:presLayoutVars>
      </dgm:prSet>
      <dgm:spPr/>
    </dgm:pt>
    <dgm:pt modelId="{1ED4AEB3-F61B-40B2-8009-CBFF8B683A17}" type="pres">
      <dgm:prSet presAssocID="{08051610-A0B9-40D2-9AC1-0503B552EEF8}" presName="rootConnector" presStyleLbl="node2" presStyleIdx="1" presStyleCnt="4"/>
      <dgm:spPr/>
    </dgm:pt>
    <dgm:pt modelId="{8664C36F-4ED4-455E-A83C-3555B94473EA}" type="pres">
      <dgm:prSet presAssocID="{08051610-A0B9-40D2-9AC1-0503B552EEF8}" presName="hierChild4" presStyleCnt="0"/>
      <dgm:spPr/>
    </dgm:pt>
    <dgm:pt modelId="{A229B7CA-0997-4B27-83EC-201CD42F593E}" type="pres">
      <dgm:prSet presAssocID="{08051610-A0B9-40D2-9AC1-0503B552EEF8}" presName="hierChild5" presStyleCnt="0"/>
      <dgm:spPr/>
    </dgm:pt>
    <dgm:pt modelId="{B1311777-A775-41A5-9DC8-99C81B1CF660}" type="pres">
      <dgm:prSet presAssocID="{15419A43-BCF8-44F5-AD27-F14143A80049}" presName="Name37" presStyleLbl="parChTrans1D2" presStyleIdx="2" presStyleCnt="4"/>
      <dgm:spPr/>
    </dgm:pt>
    <dgm:pt modelId="{96C4D899-D04A-4030-8392-7FB12712ECFA}" type="pres">
      <dgm:prSet presAssocID="{82A5A963-1DC5-431B-8C03-88D3C56F0793}" presName="hierRoot2" presStyleCnt="0">
        <dgm:presLayoutVars>
          <dgm:hierBranch val="init"/>
        </dgm:presLayoutVars>
      </dgm:prSet>
      <dgm:spPr/>
    </dgm:pt>
    <dgm:pt modelId="{7F13A67C-C690-4627-B8AD-F9054D9A9E50}" type="pres">
      <dgm:prSet presAssocID="{82A5A963-1DC5-431B-8C03-88D3C56F0793}" presName="rootComposite" presStyleCnt="0"/>
      <dgm:spPr/>
    </dgm:pt>
    <dgm:pt modelId="{65B578B2-DD17-4CEE-BB03-5EE297BF74AE}" type="pres">
      <dgm:prSet presAssocID="{82A5A963-1DC5-431B-8C03-88D3C56F0793}" presName="rootText" presStyleLbl="node2" presStyleIdx="2" presStyleCnt="4">
        <dgm:presLayoutVars>
          <dgm:chPref val="3"/>
        </dgm:presLayoutVars>
      </dgm:prSet>
      <dgm:spPr/>
    </dgm:pt>
    <dgm:pt modelId="{F2F97D9C-D49A-4E1A-9165-79D04128FB7F}" type="pres">
      <dgm:prSet presAssocID="{82A5A963-1DC5-431B-8C03-88D3C56F0793}" presName="rootConnector" presStyleLbl="node2" presStyleIdx="2" presStyleCnt="4"/>
      <dgm:spPr/>
    </dgm:pt>
    <dgm:pt modelId="{F6842F5E-E00A-4A4F-8D87-6D50AA0301C2}" type="pres">
      <dgm:prSet presAssocID="{82A5A963-1DC5-431B-8C03-88D3C56F0793}" presName="hierChild4" presStyleCnt="0"/>
      <dgm:spPr/>
    </dgm:pt>
    <dgm:pt modelId="{20A21EC4-3A2D-42BF-A7EC-47CC9950C40D}" type="pres">
      <dgm:prSet presAssocID="{82A5A963-1DC5-431B-8C03-88D3C56F0793}" presName="hierChild5" presStyleCnt="0"/>
      <dgm:spPr/>
    </dgm:pt>
    <dgm:pt modelId="{21EC725D-6E68-4200-ADC7-C77958E22366}" type="pres">
      <dgm:prSet presAssocID="{E049EF87-500E-4FB2-8E7F-E24EEDD027BA}" presName="Name37" presStyleLbl="parChTrans1D2" presStyleIdx="3" presStyleCnt="4"/>
      <dgm:spPr/>
    </dgm:pt>
    <dgm:pt modelId="{AF3C5FDE-02F6-4EA1-A3BD-7EFEA92BD3C6}" type="pres">
      <dgm:prSet presAssocID="{E9106318-AF8F-42E1-B61D-653FEAE5E503}" presName="hierRoot2" presStyleCnt="0">
        <dgm:presLayoutVars>
          <dgm:hierBranch val="init"/>
        </dgm:presLayoutVars>
      </dgm:prSet>
      <dgm:spPr/>
    </dgm:pt>
    <dgm:pt modelId="{87E0ECB2-CB76-4598-8860-3C14CD885A12}" type="pres">
      <dgm:prSet presAssocID="{E9106318-AF8F-42E1-B61D-653FEAE5E503}" presName="rootComposite" presStyleCnt="0"/>
      <dgm:spPr/>
    </dgm:pt>
    <dgm:pt modelId="{E5D12216-DB21-4A25-A101-BA87BFC26631}" type="pres">
      <dgm:prSet presAssocID="{E9106318-AF8F-42E1-B61D-653FEAE5E503}" presName="rootText" presStyleLbl="node2" presStyleIdx="3" presStyleCnt="4">
        <dgm:presLayoutVars>
          <dgm:chPref val="3"/>
        </dgm:presLayoutVars>
      </dgm:prSet>
      <dgm:spPr/>
    </dgm:pt>
    <dgm:pt modelId="{B6784345-F7D8-4F12-A529-34DE882DC640}" type="pres">
      <dgm:prSet presAssocID="{E9106318-AF8F-42E1-B61D-653FEAE5E503}" presName="rootConnector" presStyleLbl="node2" presStyleIdx="3" presStyleCnt="4"/>
      <dgm:spPr/>
    </dgm:pt>
    <dgm:pt modelId="{7A375EF1-A152-4282-81CD-0F57F43E569A}" type="pres">
      <dgm:prSet presAssocID="{E9106318-AF8F-42E1-B61D-653FEAE5E503}" presName="hierChild4" presStyleCnt="0"/>
      <dgm:spPr/>
    </dgm:pt>
    <dgm:pt modelId="{543AE3CD-FC9C-45EE-9E86-916C7A4CD4B8}" type="pres">
      <dgm:prSet presAssocID="{E9106318-AF8F-42E1-B61D-653FEAE5E503}" presName="hierChild5" presStyleCnt="0"/>
      <dgm:spPr/>
    </dgm:pt>
    <dgm:pt modelId="{F8CC0C1A-6F7C-4D25-BEAE-50D51CC9CE29}" type="pres">
      <dgm:prSet presAssocID="{4DD127DE-80B2-443C-A1FF-8BEBE49D68A8}" presName="hierChild3" presStyleCnt="0"/>
      <dgm:spPr/>
    </dgm:pt>
  </dgm:ptLst>
  <dgm:cxnLst>
    <dgm:cxn modelId="{B7FF601D-77A9-4143-A515-99E6AF741495}" type="presOf" srcId="{08051610-A0B9-40D2-9AC1-0503B552EEF8}" destId="{2AFF1067-0AF4-45F0-A5D7-1C27BF0A5831}" srcOrd="0" destOrd="0" presId="urn:microsoft.com/office/officeart/2005/8/layout/orgChart1"/>
    <dgm:cxn modelId="{76D4FA36-E614-41AC-AF58-75C8A2241B5F}" type="presOf" srcId="{DBF75FAD-41D8-45C2-BDA4-E2351157DB5A}" destId="{0D898D0B-3FC7-4F06-8418-E4706B1AAA84}" srcOrd="0" destOrd="0" presId="urn:microsoft.com/office/officeart/2005/8/layout/orgChart1"/>
    <dgm:cxn modelId="{613EA838-3749-4CDD-887A-9A5D67AF8E60}" srcId="{4DD127DE-80B2-443C-A1FF-8BEBE49D68A8}" destId="{08051610-A0B9-40D2-9AC1-0503B552EEF8}" srcOrd="1" destOrd="0" parTransId="{DBF75FAD-41D8-45C2-BDA4-E2351157DB5A}" sibTransId="{1FEED2F0-4431-498D-81E2-417FAF48FABB}"/>
    <dgm:cxn modelId="{0733E538-6705-4866-BE20-8552B06A1A27}" srcId="{4DD127DE-80B2-443C-A1FF-8BEBE49D68A8}" destId="{D124BCB3-F168-4BA8-BE30-DECFDEC39469}" srcOrd="0" destOrd="0" parTransId="{8E984B04-8B91-452C-BFFC-41EB31C31DB9}" sibTransId="{582520C0-1D8E-4E4D-B15E-6E002FA250FE}"/>
    <dgm:cxn modelId="{D4D95F43-6F2E-451A-AF4A-2A99DAD83192}" type="presOf" srcId="{82A5A963-1DC5-431B-8C03-88D3C56F0793}" destId="{65B578B2-DD17-4CEE-BB03-5EE297BF74AE}" srcOrd="0" destOrd="0" presId="urn:microsoft.com/office/officeart/2005/8/layout/orgChart1"/>
    <dgm:cxn modelId="{D0A1CC66-EB53-40BF-BE5D-E2D1597777B5}" type="presOf" srcId="{15419A43-BCF8-44F5-AD27-F14143A80049}" destId="{B1311777-A775-41A5-9DC8-99C81B1CF660}" srcOrd="0" destOrd="0" presId="urn:microsoft.com/office/officeart/2005/8/layout/orgChart1"/>
    <dgm:cxn modelId="{EDB79A67-1E87-464E-8514-6D2A084A6FBA}" type="presOf" srcId="{4DD127DE-80B2-443C-A1FF-8BEBE49D68A8}" destId="{FE32678A-6B01-4EC0-A356-F247BB35E48F}" srcOrd="0" destOrd="0" presId="urn:microsoft.com/office/officeart/2005/8/layout/orgChart1"/>
    <dgm:cxn modelId="{91879777-C4AB-475F-B947-A48ABA9FF44C}" srcId="{4DD127DE-80B2-443C-A1FF-8BEBE49D68A8}" destId="{82A5A963-1DC5-431B-8C03-88D3C56F0793}" srcOrd="2" destOrd="0" parTransId="{15419A43-BCF8-44F5-AD27-F14143A80049}" sibTransId="{689449CC-AD16-41DF-8CBB-DC7D3FA9852F}"/>
    <dgm:cxn modelId="{A536CD57-7FED-4010-9BB1-634A2399A2DB}" type="presOf" srcId="{D124BCB3-F168-4BA8-BE30-DECFDEC39469}" destId="{CF42FA5F-F8A3-407C-AA5A-3266806E169D}" srcOrd="1" destOrd="0" presId="urn:microsoft.com/office/officeart/2005/8/layout/orgChart1"/>
    <dgm:cxn modelId="{CB769859-36A7-48BC-8F03-A94C1DE83A44}" type="presOf" srcId="{8E984B04-8B91-452C-BFFC-41EB31C31DB9}" destId="{A9929F64-0064-4F3D-BA1E-ABC59E835972}" srcOrd="0" destOrd="0" presId="urn:microsoft.com/office/officeart/2005/8/layout/orgChart1"/>
    <dgm:cxn modelId="{EFCF8E7B-1467-4B39-875E-40678F24532E}" type="presOf" srcId="{E9106318-AF8F-42E1-B61D-653FEAE5E503}" destId="{B6784345-F7D8-4F12-A529-34DE882DC640}" srcOrd="1" destOrd="0" presId="urn:microsoft.com/office/officeart/2005/8/layout/orgChart1"/>
    <dgm:cxn modelId="{1A9D85B9-9B4E-4A27-BDC9-218487E87A58}" type="presOf" srcId="{4DD127DE-80B2-443C-A1FF-8BEBE49D68A8}" destId="{595149E1-3088-4352-B2CA-9D7DAB4E09EA}" srcOrd="1" destOrd="0" presId="urn:microsoft.com/office/officeart/2005/8/layout/orgChart1"/>
    <dgm:cxn modelId="{E02E23BB-7675-4AF9-8C75-52A6E33F575F}" type="presOf" srcId="{E9106318-AF8F-42E1-B61D-653FEAE5E503}" destId="{E5D12216-DB21-4A25-A101-BA87BFC26631}" srcOrd="0" destOrd="0" presId="urn:microsoft.com/office/officeart/2005/8/layout/orgChart1"/>
    <dgm:cxn modelId="{AF1B4FC0-F6C1-4D23-983F-748E49DF1714}" type="presOf" srcId="{6ACE092C-C141-42E3-9217-351217055E27}" destId="{53F4A792-437E-494C-896B-C094863E0103}" srcOrd="0" destOrd="0" presId="urn:microsoft.com/office/officeart/2005/8/layout/orgChart1"/>
    <dgm:cxn modelId="{10FECFD0-BF34-4180-BE2B-51E16C604E94}" type="presOf" srcId="{D124BCB3-F168-4BA8-BE30-DECFDEC39469}" destId="{F130DF37-E359-4D65-AB1C-FE8973ED2445}" srcOrd="0" destOrd="0" presId="urn:microsoft.com/office/officeart/2005/8/layout/orgChart1"/>
    <dgm:cxn modelId="{BF5A22DF-D3A4-45AE-B2F3-EC68DC2D7643}" type="presOf" srcId="{82A5A963-1DC5-431B-8C03-88D3C56F0793}" destId="{F2F97D9C-D49A-4E1A-9165-79D04128FB7F}" srcOrd="1" destOrd="0" presId="urn:microsoft.com/office/officeart/2005/8/layout/orgChart1"/>
    <dgm:cxn modelId="{C33F94EE-8B59-46D7-A553-68F110ABEBA6}" srcId="{6ACE092C-C141-42E3-9217-351217055E27}" destId="{4DD127DE-80B2-443C-A1FF-8BEBE49D68A8}" srcOrd="0" destOrd="0" parTransId="{E72ABAF0-DA7E-4CEF-8906-62D858D7C96A}" sibTransId="{37C88155-046F-4317-8464-13FD5EB9F0BB}"/>
    <dgm:cxn modelId="{F4A50DF4-BB31-4439-81FA-A1B07E00E4B0}" srcId="{4DD127DE-80B2-443C-A1FF-8BEBE49D68A8}" destId="{E9106318-AF8F-42E1-B61D-653FEAE5E503}" srcOrd="3" destOrd="0" parTransId="{E049EF87-500E-4FB2-8E7F-E24EEDD027BA}" sibTransId="{1EFECDE6-EC0F-4CA4-81B3-6C6999843851}"/>
    <dgm:cxn modelId="{E8B3F6F4-63B6-40C1-B971-C088A3961054}" type="presOf" srcId="{E049EF87-500E-4FB2-8E7F-E24EEDD027BA}" destId="{21EC725D-6E68-4200-ADC7-C77958E22366}" srcOrd="0" destOrd="0" presId="urn:microsoft.com/office/officeart/2005/8/layout/orgChart1"/>
    <dgm:cxn modelId="{9294BBF9-ECCD-4BFE-BA1A-985838A42F52}" type="presOf" srcId="{08051610-A0B9-40D2-9AC1-0503B552EEF8}" destId="{1ED4AEB3-F61B-40B2-8009-CBFF8B683A17}" srcOrd="1" destOrd="0" presId="urn:microsoft.com/office/officeart/2005/8/layout/orgChart1"/>
    <dgm:cxn modelId="{4BA954EF-DEF4-4F42-9A6D-985DEABE8835}" type="presParOf" srcId="{53F4A792-437E-494C-896B-C094863E0103}" destId="{88027C6E-8936-46EC-B242-DF26B273F4EE}" srcOrd="0" destOrd="0" presId="urn:microsoft.com/office/officeart/2005/8/layout/orgChart1"/>
    <dgm:cxn modelId="{E1BEAAF5-66EF-416E-BEFE-B6DC508E85A6}" type="presParOf" srcId="{88027C6E-8936-46EC-B242-DF26B273F4EE}" destId="{AC068AA0-28B1-4BC6-912B-1347270C2B9B}" srcOrd="0" destOrd="0" presId="urn:microsoft.com/office/officeart/2005/8/layout/orgChart1"/>
    <dgm:cxn modelId="{918D9702-D5EF-4419-A986-A1D009FA18F2}" type="presParOf" srcId="{AC068AA0-28B1-4BC6-912B-1347270C2B9B}" destId="{FE32678A-6B01-4EC0-A356-F247BB35E48F}" srcOrd="0" destOrd="0" presId="urn:microsoft.com/office/officeart/2005/8/layout/orgChart1"/>
    <dgm:cxn modelId="{AC93E632-ED3B-4119-AF8D-7626D16EE99E}" type="presParOf" srcId="{AC068AA0-28B1-4BC6-912B-1347270C2B9B}" destId="{595149E1-3088-4352-B2CA-9D7DAB4E09EA}" srcOrd="1" destOrd="0" presId="urn:microsoft.com/office/officeart/2005/8/layout/orgChart1"/>
    <dgm:cxn modelId="{7BE192B1-C130-4EE1-A519-586FABA2B861}" type="presParOf" srcId="{88027C6E-8936-46EC-B242-DF26B273F4EE}" destId="{37FA61D2-E0C3-46F9-BDB4-1D02C4A371D8}" srcOrd="1" destOrd="0" presId="urn:microsoft.com/office/officeart/2005/8/layout/orgChart1"/>
    <dgm:cxn modelId="{549B93FF-ED34-4452-AE09-532DAEF701BF}" type="presParOf" srcId="{37FA61D2-E0C3-46F9-BDB4-1D02C4A371D8}" destId="{A9929F64-0064-4F3D-BA1E-ABC59E835972}" srcOrd="0" destOrd="0" presId="urn:microsoft.com/office/officeart/2005/8/layout/orgChart1"/>
    <dgm:cxn modelId="{6DF6F9D7-F8E2-4CD9-A20C-885DD78CF6AB}" type="presParOf" srcId="{37FA61D2-E0C3-46F9-BDB4-1D02C4A371D8}" destId="{252D40D7-0F9B-4777-823B-685B00B89180}" srcOrd="1" destOrd="0" presId="urn:microsoft.com/office/officeart/2005/8/layout/orgChart1"/>
    <dgm:cxn modelId="{8B4622C2-FE2F-44A8-8D92-DDE9AA61EDCB}" type="presParOf" srcId="{252D40D7-0F9B-4777-823B-685B00B89180}" destId="{B388676E-3CAA-4713-AF1A-BECD1FBBC840}" srcOrd="0" destOrd="0" presId="urn:microsoft.com/office/officeart/2005/8/layout/orgChart1"/>
    <dgm:cxn modelId="{D9995394-0CDB-4891-89FA-9735A0037F01}" type="presParOf" srcId="{B388676E-3CAA-4713-AF1A-BECD1FBBC840}" destId="{F130DF37-E359-4D65-AB1C-FE8973ED2445}" srcOrd="0" destOrd="0" presId="urn:microsoft.com/office/officeart/2005/8/layout/orgChart1"/>
    <dgm:cxn modelId="{FBFC545E-1401-4D90-BCC5-9A48F845D1D1}" type="presParOf" srcId="{B388676E-3CAA-4713-AF1A-BECD1FBBC840}" destId="{CF42FA5F-F8A3-407C-AA5A-3266806E169D}" srcOrd="1" destOrd="0" presId="urn:microsoft.com/office/officeart/2005/8/layout/orgChart1"/>
    <dgm:cxn modelId="{B61237A7-D88C-4FC3-BC71-BE177730B355}" type="presParOf" srcId="{252D40D7-0F9B-4777-823B-685B00B89180}" destId="{BC01BEF6-AC39-4F0E-9EF3-E3BD2B91A2BB}" srcOrd="1" destOrd="0" presId="urn:microsoft.com/office/officeart/2005/8/layout/orgChart1"/>
    <dgm:cxn modelId="{F3E276AF-C638-4161-96C2-85C67C6CA825}" type="presParOf" srcId="{252D40D7-0F9B-4777-823B-685B00B89180}" destId="{65B7A088-A6F7-42DE-9F50-674251DF5150}" srcOrd="2" destOrd="0" presId="urn:microsoft.com/office/officeart/2005/8/layout/orgChart1"/>
    <dgm:cxn modelId="{0F50C178-CD4E-4A81-ADC3-F7ADB138D4D5}" type="presParOf" srcId="{37FA61D2-E0C3-46F9-BDB4-1D02C4A371D8}" destId="{0D898D0B-3FC7-4F06-8418-E4706B1AAA84}" srcOrd="2" destOrd="0" presId="urn:microsoft.com/office/officeart/2005/8/layout/orgChart1"/>
    <dgm:cxn modelId="{90A71D41-3A30-42A2-9E34-3B29C4B58388}" type="presParOf" srcId="{37FA61D2-E0C3-46F9-BDB4-1D02C4A371D8}" destId="{B7845685-C073-4D7A-908A-D3DA7319D8B5}" srcOrd="3" destOrd="0" presId="urn:microsoft.com/office/officeart/2005/8/layout/orgChart1"/>
    <dgm:cxn modelId="{1FC82792-24A8-4B28-997A-26E07C2C9485}" type="presParOf" srcId="{B7845685-C073-4D7A-908A-D3DA7319D8B5}" destId="{282BE894-A5F6-4C13-8B69-1311742FA70F}" srcOrd="0" destOrd="0" presId="urn:microsoft.com/office/officeart/2005/8/layout/orgChart1"/>
    <dgm:cxn modelId="{75C24DE1-5AD2-4540-987D-09F9BAB3FD8F}" type="presParOf" srcId="{282BE894-A5F6-4C13-8B69-1311742FA70F}" destId="{2AFF1067-0AF4-45F0-A5D7-1C27BF0A5831}" srcOrd="0" destOrd="0" presId="urn:microsoft.com/office/officeart/2005/8/layout/orgChart1"/>
    <dgm:cxn modelId="{BF4EA628-EE87-4535-87B9-5767F227DBFD}" type="presParOf" srcId="{282BE894-A5F6-4C13-8B69-1311742FA70F}" destId="{1ED4AEB3-F61B-40B2-8009-CBFF8B683A17}" srcOrd="1" destOrd="0" presId="urn:microsoft.com/office/officeart/2005/8/layout/orgChart1"/>
    <dgm:cxn modelId="{6B8965C6-5850-4C65-ACE5-0BD539893D31}" type="presParOf" srcId="{B7845685-C073-4D7A-908A-D3DA7319D8B5}" destId="{8664C36F-4ED4-455E-A83C-3555B94473EA}" srcOrd="1" destOrd="0" presId="urn:microsoft.com/office/officeart/2005/8/layout/orgChart1"/>
    <dgm:cxn modelId="{C19A7258-A1B4-46B0-BD38-DC962E1FB5F8}" type="presParOf" srcId="{B7845685-C073-4D7A-908A-D3DA7319D8B5}" destId="{A229B7CA-0997-4B27-83EC-201CD42F593E}" srcOrd="2" destOrd="0" presId="urn:microsoft.com/office/officeart/2005/8/layout/orgChart1"/>
    <dgm:cxn modelId="{DE797242-E9AC-405A-AF75-A2B4DB831F5D}" type="presParOf" srcId="{37FA61D2-E0C3-46F9-BDB4-1D02C4A371D8}" destId="{B1311777-A775-41A5-9DC8-99C81B1CF660}" srcOrd="4" destOrd="0" presId="urn:microsoft.com/office/officeart/2005/8/layout/orgChart1"/>
    <dgm:cxn modelId="{2E039232-1356-452E-A0E9-9631F7DA751D}" type="presParOf" srcId="{37FA61D2-E0C3-46F9-BDB4-1D02C4A371D8}" destId="{96C4D899-D04A-4030-8392-7FB12712ECFA}" srcOrd="5" destOrd="0" presId="urn:microsoft.com/office/officeart/2005/8/layout/orgChart1"/>
    <dgm:cxn modelId="{9C882C34-F73B-480A-A790-F922B0F32144}" type="presParOf" srcId="{96C4D899-D04A-4030-8392-7FB12712ECFA}" destId="{7F13A67C-C690-4627-B8AD-F9054D9A9E50}" srcOrd="0" destOrd="0" presId="urn:microsoft.com/office/officeart/2005/8/layout/orgChart1"/>
    <dgm:cxn modelId="{FBD01547-2226-4965-8198-63797B9D14E9}" type="presParOf" srcId="{7F13A67C-C690-4627-B8AD-F9054D9A9E50}" destId="{65B578B2-DD17-4CEE-BB03-5EE297BF74AE}" srcOrd="0" destOrd="0" presId="urn:microsoft.com/office/officeart/2005/8/layout/orgChart1"/>
    <dgm:cxn modelId="{68F7EA85-6B4D-4982-A4B6-779192834E1F}" type="presParOf" srcId="{7F13A67C-C690-4627-B8AD-F9054D9A9E50}" destId="{F2F97D9C-D49A-4E1A-9165-79D04128FB7F}" srcOrd="1" destOrd="0" presId="urn:microsoft.com/office/officeart/2005/8/layout/orgChart1"/>
    <dgm:cxn modelId="{ABA099C4-4F8E-4F57-985B-92132F71346C}" type="presParOf" srcId="{96C4D899-D04A-4030-8392-7FB12712ECFA}" destId="{F6842F5E-E00A-4A4F-8D87-6D50AA0301C2}" srcOrd="1" destOrd="0" presId="urn:microsoft.com/office/officeart/2005/8/layout/orgChart1"/>
    <dgm:cxn modelId="{E14BA45C-DDBC-4DA9-BFD7-0B8E294AF2EE}" type="presParOf" srcId="{96C4D899-D04A-4030-8392-7FB12712ECFA}" destId="{20A21EC4-3A2D-42BF-A7EC-47CC9950C40D}" srcOrd="2" destOrd="0" presId="urn:microsoft.com/office/officeart/2005/8/layout/orgChart1"/>
    <dgm:cxn modelId="{B5AF4356-BD1E-4ABB-8B76-18082C93F6CF}" type="presParOf" srcId="{37FA61D2-E0C3-46F9-BDB4-1D02C4A371D8}" destId="{21EC725D-6E68-4200-ADC7-C77958E22366}" srcOrd="6" destOrd="0" presId="urn:microsoft.com/office/officeart/2005/8/layout/orgChart1"/>
    <dgm:cxn modelId="{FD53E60D-E3E6-439C-9CB6-2768BCBBCFC7}" type="presParOf" srcId="{37FA61D2-E0C3-46F9-BDB4-1D02C4A371D8}" destId="{AF3C5FDE-02F6-4EA1-A3BD-7EFEA92BD3C6}" srcOrd="7" destOrd="0" presId="urn:microsoft.com/office/officeart/2005/8/layout/orgChart1"/>
    <dgm:cxn modelId="{9475A693-BF4C-4814-8057-44E255F77066}" type="presParOf" srcId="{AF3C5FDE-02F6-4EA1-A3BD-7EFEA92BD3C6}" destId="{87E0ECB2-CB76-4598-8860-3C14CD885A12}" srcOrd="0" destOrd="0" presId="urn:microsoft.com/office/officeart/2005/8/layout/orgChart1"/>
    <dgm:cxn modelId="{B80C0060-0726-4738-9214-6CD6294D3E88}" type="presParOf" srcId="{87E0ECB2-CB76-4598-8860-3C14CD885A12}" destId="{E5D12216-DB21-4A25-A101-BA87BFC26631}" srcOrd="0" destOrd="0" presId="urn:microsoft.com/office/officeart/2005/8/layout/orgChart1"/>
    <dgm:cxn modelId="{8E1092EF-43A3-47E6-B55B-A8B90E5CFC68}" type="presParOf" srcId="{87E0ECB2-CB76-4598-8860-3C14CD885A12}" destId="{B6784345-F7D8-4F12-A529-34DE882DC640}" srcOrd="1" destOrd="0" presId="urn:microsoft.com/office/officeart/2005/8/layout/orgChart1"/>
    <dgm:cxn modelId="{F79C027B-87F7-40AE-B7AD-74CC8A797E93}" type="presParOf" srcId="{AF3C5FDE-02F6-4EA1-A3BD-7EFEA92BD3C6}" destId="{7A375EF1-A152-4282-81CD-0F57F43E569A}" srcOrd="1" destOrd="0" presId="urn:microsoft.com/office/officeart/2005/8/layout/orgChart1"/>
    <dgm:cxn modelId="{41B5C314-D6D6-46F7-BB35-91A26F3F82E0}" type="presParOf" srcId="{AF3C5FDE-02F6-4EA1-A3BD-7EFEA92BD3C6}" destId="{543AE3CD-FC9C-45EE-9E86-916C7A4CD4B8}" srcOrd="2" destOrd="0" presId="urn:microsoft.com/office/officeart/2005/8/layout/orgChart1"/>
    <dgm:cxn modelId="{F663A6B4-77DD-40C7-885E-76BD74315C0D}" type="presParOf" srcId="{88027C6E-8936-46EC-B242-DF26B273F4EE}" destId="{F8CC0C1A-6F7C-4D25-BEAE-50D51CC9CE2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8D6C37-4720-4212-96B0-8AE8B1557DC7}" type="doc">
      <dgm:prSet loTypeId="urn:microsoft.com/office/officeart/2005/8/layout/default" loCatId="list" qsTypeId="urn:microsoft.com/office/officeart/2005/8/quickstyle/simple4" qsCatId="simple" csTypeId="urn:microsoft.com/office/officeart/2005/8/colors/accent4_2" csCatId="accent4" phldr="1"/>
      <dgm:spPr/>
      <dgm:t>
        <a:bodyPr/>
        <a:lstStyle/>
        <a:p>
          <a:endParaRPr lang="en-US"/>
        </a:p>
      </dgm:t>
    </dgm:pt>
    <dgm:pt modelId="{869DCEDB-FE57-4256-9F89-A80DF7AE08C6}">
      <dgm:prSet custT="1"/>
      <dgm:spPr/>
      <dgm:t>
        <a:bodyPr/>
        <a:lstStyle/>
        <a:p>
          <a:r>
            <a:rPr lang="en-US" sz="1100" b="1" dirty="0"/>
            <a:t>History - June 9, 1995 - </a:t>
          </a:r>
          <a:r>
            <a:rPr lang="en-US" sz="1100" dirty="0"/>
            <a:t>The DOE Mentor Protégé Pilot Initiative was launched.  The initiative was developed to encourage DOE prime contractors to assist energy-related small business to ensure full participation in the mission of DOE. </a:t>
          </a:r>
        </a:p>
        <a:p>
          <a:r>
            <a:rPr lang="en-US" sz="1100" b="1" dirty="0"/>
            <a:t>May 22, 2000 - </a:t>
          </a:r>
          <a:r>
            <a:rPr lang="en-US" sz="1100" dirty="0"/>
            <a:t>A formal DOE Mentor Protégé Program (MPP) was established. </a:t>
          </a:r>
        </a:p>
      </dgm:t>
    </dgm:pt>
    <dgm:pt modelId="{68B91FF5-BAE0-464D-823E-AFC4A06ED617}" type="parTrans" cxnId="{FD2487FB-823E-4F41-8455-5A091FC62086}">
      <dgm:prSet/>
      <dgm:spPr/>
      <dgm:t>
        <a:bodyPr/>
        <a:lstStyle/>
        <a:p>
          <a:pPr algn="just"/>
          <a:endParaRPr lang="en-US" sz="1000"/>
        </a:p>
      </dgm:t>
    </dgm:pt>
    <dgm:pt modelId="{18A800A1-66E1-4DAD-B580-D43BEA86B763}" type="sibTrans" cxnId="{FD2487FB-823E-4F41-8455-5A091FC62086}">
      <dgm:prSet/>
      <dgm:spPr/>
      <dgm:t>
        <a:bodyPr/>
        <a:lstStyle/>
        <a:p>
          <a:endParaRPr lang="en-US"/>
        </a:p>
      </dgm:t>
    </dgm:pt>
    <dgm:pt modelId="{C436AB5B-02B1-4BCB-B17C-6D3A86E88203}">
      <dgm:prSet custT="1"/>
      <dgm:spPr/>
      <dgm:t>
        <a:bodyPr/>
        <a:lstStyle/>
        <a:p>
          <a:r>
            <a:rPr lang="en-US" sz="1100" dirty="0"/>
            <a:t>The Mentor Protégé program seeks to foster long term business relationships between small business with contractor and subcontractors for DOE prime contractors and other Federal agencies increase the overall number of these small business entities that receive DOE prime and subcontract  contracts</a:t>
          </a:r>
        </a:p>
      </dgm:t>
    </dgm:pt>
    <dgm:pt modelId="{85130709-8E65-4370-8B07-56FCCB87C38C}" type="parTrans" cxnId="{6E8DF757-B746-4DCA-8027-8A33B4018CF4}">
      <dgm:prSet/>
      <dgm:spPr/>
      <dgm:t>
        <a:bodyPr/>
        <a:lstStyle/>
        <a:p>
          <a:pPr algn="just"/>
          <a:endParaRPr lang="en-US" sz="1000"/>
        </a:p>
      </dgm:t>
    </dgm:pt>
    <dgm:pt modelId="{C917161C-0914-41D5-9AF8-C5C42F592426}" type="sibTrans" cxnId="{6E8DF757-B746-4DCA-8027-8A33B4018CF4}">
      <dgm:prSet/>
      <dgm:spPr/>
      <dgm:t>
        <a:bodyPr/>
        <a:lstStyle/>
        <a:p>
          <a:endParaRPr lang="en-US"/>
        </a:p>
      </dgm:t>
    </dgm:pt>
    <dgm:pt modelId="{EAE99AE9-140F-48E9-8A53-6DD49A232A40}">
      <dgm:prSet custT="1"/>
      <dgm:spPr/>
      <dgm:t>
        <a:bodyPr/>
        <a:lstStyle/>
        <a:p>
          <a:r>
            <a:rPr lang="en-US" sz="1100" b="1" dirty="0"/>
            <a:t>November 16, 2020</a:t>
          </a:r>
          <a:r>
            <a:rPr lang="en-US" sz="1100" dirty="0"/>
            <a:t>, the 8(a) Mentor-Protégé program and the All-Small Mentor-Protégé program have merged into one SBA Mentor-Protégé Program (MPP)</a:t>
          </a:r>
          <a:endParaRPr lang="en-US" sz="1100" b="1" dirty="0"/>
        </a:p>
        <a:p>
          <a:r>
            <a:rPr lang="en-US" sz="1100" dirty="0"/>
            <a:t>Department of Energy (DOE) and Small Business Administration (SBA), partnered to help service </a:t>
          </a:r>
          <a:r>
            <a:rPr lang="en-US" sz="1100" b="0" dirty="0"/>
            <a:t>small business owned and controlled by service-disabled veterans</a:t>
          </a:r>
        </a:p>
      </dgm:t>
    </dgm:pt>
    <dgm:pt modelId="{4A4A2A7A-0E55-430C-81F8-F8FCE8EFAA14}" type="parTrans" cxnId="{FC4947D2-AE24-4603-84BA-73F1644B8A5C}">
      <dgm:prSet/>
      <dgm:spPr/>
      <dgm:t>
        <a:bodyPr/>
        <a:lstStyle/>
        <a:p>
          <a:pPr algn="just"/>
          <a:endParaRPr lang="en-US" sz="1000"/>
        </a:p>
      </dgm:t>
    </dgm:pt>
    <dgm:pt modelId="{A07233EC-B7C3-47AC-85FF-20CAA40E2E25}" type="sibTrans" cxnId="{FC4947D2-AE24-4603-84BA-73F1644B8A5C}">
      <dgm:prSet/>
      <dgm:spPr/>
      <dgm:t>
        <a:bodyPr/>
        <a:lstStyle/>
        <a:p>
          <a:endParaRPr lang="en-US"/>
        </a:p>
      </dgm:t>
    </dgm:pt>
    <dgm:pt modelId="{8DA3A19E-AD1F-42B1-ABDB-363051FF35DC}">
      <dgm:prSet custT="1"/>
      <dgm:spPr/>
      <dgm:t>
        <a:bodyPr/>
        <a:lstStyle/>
        <a:p>
          <a:r>
            <a:rPr lang="en-US" sz="1200" dirty="0"/>
            <a:t>The Department of Energy (DOE) Mentor-Protégé Program is designed to encourage </a:t>
          </a:r>
          <a:r>
            <a:rPr lang="en-US" sz="1200" b="0" dirty="0"/>
            <a:t>other minority institutions of higher learning, DOE prime contractors to assist </a:t>
          </a:r>
        </a:p>
      </dgm:t>
    </dgm:pt>
    <dgm:pt modelId="{C5BB4AC1-6A01-46ED-8B0A-20F5904DFF59}" type="parTrans" cxnId="{CE1A21B7-D9AD-4907-9B8D-62D2D9D1E7BE}">
      <dgm:prSet/>
      <dgm:spPr/>
      <dgm:t>
        <a:bodyPr/>
        <a:lstStyle/>
        <a:p>
          <a:pPr algn="just"/>
          <a:endParaRPr lang="en-US" sz="1000"/>
        </a:p>
      </dgm:t>
    </dgm:pt>
    <dgm:pt modelId="{08381705-703C-4684-9BDA-ABDBD3F64487}" type="sibTrans" cxnId="{CE1A21B7-D9AD-4907-9B8D-62D2D9D1E7BE}">
      <dgm:prSet/>
      <dgm:spPr/>
      <dgm:t>
        <a:bodyPr/>
        <a:lstStyle/>
        <a:p>
          <a:endParaRPr lang="en-US"/>
        </a:p>
      </dgm:t>
    </dgm:pt>
    <dgm:pt modelId="{0C603AB8-2587-48A8-9254-D0EB18EFDC86}">
      <dgm:prSet custT="1"/>
      <dgm:spPr/>
      <dgm:t>
        <a:bodyPr/>
        <a:lstStyle/>
        <a:p>
          <a:r>
            <a:rPr lang="en-US" sz="1100" dirty="0"/>
            <a:t>The goal of the program is to increase the number of  prime  and subcontracts to  all small business concerns and minority institutions of higher learning., small businesses are afforded the opportunity and ability to successfully compete for DOE prime and subcontract contracts</a:t>
          </a:r>
        </a:p>
      </dgm:t>
    </dgm:pt>
    <dgm:pt modelId="{BF377ADD-6D11-4C33-8357-B15CC9CF5E6C}" type="parTrans" cxnId="{228E8686-5978-413B-9294-11270E5724A7}">
      <dgm:prSet/>
      <dgm:spPr/>
      <dgm:t>
        <a:bodyPr/>
        <a:lstStyle/>
        <a:p>
          <a:pPr algn="just"/>
          <a:endParaRPr lang="en-US" sz="1000"/>
        </a:p>
      </dgm:t>
    </dgm:pt>
    <dgm:pt modelId="{476ECC03-C424-4F55-BCCD-2F5428A2A410}" type="sibTrans" cxnId="{228E8686-5978-413B-9294-11270E5724A7}">
      <dgm:prSet/>
      <dgm:spPr/>
      <dgm:t>
        <a:bodyPr/>
        <a:lstStyle/>
        <a:p>
          <a:endParaRPr lang="en-US"/>
        </a:p>
      </dgm:t>
    </dgm:pt>
    <dgm:pt modelId="{676F880D-2D05-4276-A52A-DE7D48B2DB1F}">
      <dgm:prSet custT="1"/>
      <dgm:spPr/>
      <dgm:t>
        <a:bodyPr/>
        <a:lstStyle/>
        <a:p>
          <a:r>
            <a:rPr lang="en-US" sz="1100" b="0" dirty="0"/>
            <a:t>Historically Black Colleges and Universities,  women-owned small businesses, other minority institutions of higher learning and small disadvantaged firms certified by the Small Business Administration (SBA) under Section 8(a) of the Small Business Act 8(a), other small disadvantaged businesses</a:t>
          </a:r>
          <a:r>
            <a:rPr lang="en-US" sz="700" b="0" dirty="0"/>
            <a:t>, </a:t>
          </a:r>
        </a:p>
      </dgm:t>
    </dgm:pt>
    <dgm:pt modelId="{7F674D14-979B-4D3C-9C6B-4A7BBBA303AB}" type="parTrans" cxnId="{E94ED249-7096-4E11-85CA-BE88725D7C14}">
      <dgm:prSet/>
      <dgm:spPr/>
      <dgm:t>
        <a:bodyPr/>
        <a:lstStyle/>
        <a:p>
          <a:endParaRPr lang="en-US"/>
        </a:p>
      </dgm:t>
    </dgm:pt>
    <dgm:pt modelId="{9146CBB2-E131-4532-80A8-4F706F8F838A}" type="sibTrans" cxnId="{E94ED249-7096-4E11-85CA-BE88725D7C14}">
      <dgm:prSet/>
      <dgm:spPr/>
      <dgm:t>
        <a:bodyPr/>
        <a:lstStyle/>
        <a:p>
          <a:endParaRPr lang="en-US"/>
        </a:p>
      </dgm:t>
    </dgm:pt>
    <dgm:pt modelId="{B520D7AA-7DC3-41FC-8384-C7990FA335C3}" type="pres">
      <dgm:prSet presAssocID="{EA8D6C37-4720-4212-96B0-8AE8B1557DC7}" presName="diagram" presStyleCnt="0">
        <dgm:presLayoutVars>
          <dgm:dir/>
          <dgm:resizeHandles val="exact"/>
        </dgm:presLayoutVars>
      </dgm:prSet>
      <dgm:spPr/>
    </dgm:pt>
    <dgm:pt modelId="{8A7567DB-EE6A-4B33-AAA3-5A060F04ADE6}" type="pres">
      <dgm:prSet presAssocID="{869DCEDB-FE57-4256-9F89-A80DF7AE08C6}" presName="node" presStyleLbl="node1" presStyleIdx="0" presStyleCnt="6">
        <dgm:presLayoutVars>
          <dgm:bulletEnabled val="1"/>
        </dgm:presLayoutVars>
      </dgm:prSet>
      <dgm:spPr/>
    </dgm:pt>
    <dgm:pt modelId="{EB5F0EA6-DBB6-4292-953F-8755003B28DA}" type="pres">
      <dgm:prSet presAssocID="{18A800A1-66E1-4DAD-B580-D43BEA86B763}" presName="sibTrans" presStyleCnt="0"/>
      <dgm:spPr/>
    </dgm:pt>
    <dgm:pt modelId="{CEB9CAC8-BC13-4AAF-899A-FE67388D4ED1}" type="pres">
      <dgm:prSet presAssocID="{C436AB5B-02B1-4BCB-B17C-6D3A86E88203}" presName="node" presStyleLbl="node1" presStyleIdx="1" presStyleCnt="6">
        <dgm:presLayoutVars>
          <dgm:bulletEnabled val="1"/>
        </dgm:presLayoutVars>
      </dgm:prSet>
      <dgm:spPr/>
    </dgm:pt>
    <dgm:pt modelId="{2909062B-AA0F-4F5C-904D-BBFB49046D92}" type="pres">
      <dgm:prSet presAssocID="{C917161C-0914-41D5-9AF8-C5C42F592426}" presName="sibTrans" presStyleCnt="0"/>
      <dgm:spPr/>
    </dgm:pt>
    <dgm:pt modelId="{D983E52E-783F-401A-88E0-B8BCF97C887E}" type="pres">
      <dgm:prSet presAssocID="{EAE99AE9-140F-48E9-8A53-6DD49A232A40}" presName="node" presStyleLbl="node1" presStyleIdx="2" presStyleCnt="6">
        <dgm:presLayoutVars>
          <dgm:bulletEnabled val="1"/>
        </dgm:presLayoutVars>
      </dgm:prSet>
      <dgm:spPr/>
    </dgm:pt>
    <dgm:pt modelId="{46A8D8C7-72DB-4F0E-A04D-787D8D36B9BC}" type="pres">
      <dgm:prSet presAssocID="{A07233EC-B7C3-47AC-85FF-20CAA40E2E25}" presName="sibTrans" presStyleCnt="0"/>
      <dgm:spPr/>
    </dgm:pt>
    <dgm:pt modelId="{8D270EAF-FA4F-4BCC-B4CB-1722E1DFC584}" type="pres">
      <dgm:prSet presAssocID="{8DA3A19E-AD1F-42B1-ABDB-363051FF35DC}" presName="node" presStyleLbl="node1" presStyleIdx="3" presStyleCnt="6">
        <dgm:presLayoutVars>
          <dgm:bulletEnabled val="1"/>
        </dgm:presLayoutVars>
      </dgm:prSet>
      <dgm:spPr/>
    </dgm:pt>
    <dgm:pt modelId="{4BD1735D-32B1-4708-97E3-46B6A05BC269}" type="pres">
      <dgm:prSet presAssocID="{08381705-703C-4684-9BDA-ABDBD3F64487}" presName="sibTrans" presStyleCnt="0"/>
      <dgm:spPr/>
    </dgm:pt>
    <dgm:pt modelId="{68848753-463E-4E57-BA0D-42AECB08AC51}" type="pres">
      <dgm:prSet presAssocID="{676F880D-2D05-4276-A52A-DE7D48B2DB1F}" presName="node" presStyleLbl="node1" presStyleIdx="4" presStyleCnt="6">
        <dgm:presLayoutVars>
          <dgm:bulletEnabled val="1"/>
        </dgm:presLayoutVars>
      </dgm:prSet>
      <dgm:spPr/>
    </dgm:pt>
    <dgm:pt modelId="{B856BE8E-516C-4BF7-BB04-7455C6684F31}" type="pres">
      <dgm:prSet presAssocID="{9146CBB2-E131-4532-80A8-4F706F8F838A}" presName="sibTrans" presStyleCnt="0"/>
      <dgm:spPr/>
    </dgm:pt>
    <dgm:pt modelId="{AA44E2D1-7347-41E3-8922-A6768A6677C6}" type="pres">
      <dgm:prSet presAssocID="{0C603AB8-2587-48A8-9254-D0EB18EFDC86}" presName="node" presStyleLbl="node1" presStyleIdx="5" presStyleCnt="6">
        <dgm:presLayoutVars>
          <dgm:bulletEnabled val="1"/>
        </dgm:presLayoutVars>
      </dgm:prSet>
      <dgm:spPr/>
    </dgm:pt>
  </dgm:ptLst>
  <dgm:cxnLst>
    <dgm:cxn modelId="{65FE8F26-8795-4A4F-8131-B483EC5C1DBC}" type="presOf" srcId="{869DCEDB-FE57-4256-9F89-A80DF7AE08C6}" destId="{8A7567DB-EE6A-4B33-AAA3-5A060F04ADE6}" srcOrd="0" destOrd="0" presId="urn:microsoft.com/office/officeart/2005/8/layout/default"/>
    <dgm:cxn modelId="{E94ED249-7096-4E11-85CA-BE88725D7C14}" srcId="{EA8D6C37-4720-4212-96B0-8AE8B1557DC7}" destId="{676F880D-2D05-4276-A52A-DE7D48B2DB1F}" srcOrd="4" destOrd="0" parTransId="{7F674D14-979B-4D3C-9C6B-4A7BBBA303AB}" sibTransId="{9146CBB2-E131-4532-80A8-4F706F8F838A}"/>
    <dgm:cxn modelId="{7DD9846D-C8A1-482D-938D-9239FBD1ABED}" type="presOf" srcId="{C436AB5B-02B1-4BCB-B17C-6D3A86E88203}" destId="{CEB9CAC8-BC13-4AAF-899A-FE67388D4ED1}" srcOrd="0" destOrd="0" presId="urn:microsoft.com/office/officeart/2005/8/layout/default"/>
    <dgm:cxn modelId="{6E8DF757-B746-4DCA-8027-8A33B4018CF4}" srcId="{EA8D6C37-4720-4212-96B0-8AE8B1557DC7}" destId="{C436AB5B-02B1-4BCB-B17C-6D3A86E88203}" srcOrd="1" destOrd="0" parTransId="{85130709-8E65-4370-8B07-56FCCB87C38C}" sibTransId="{C917161C-0914-41D5-9AF8-C5C42F592426}"/>
    <dgm:cxn modelId="{4B039E59-48E8-48E4-81D6-CAA9B4721CFC}" type="presOf" srcId="{EA8D6C37-4720-4212-96B0-8AE8B1557DC7}" destId="{B520D7AA-7DC3-41FC-8384-C7990FA335C3}" srcOrd="0" destOrd="0" presId="urn:microsoft.com/office/officeart/2005/8/layout/default"/>
    <dgm:cxn modelId="{228E8686-5978-413B-9294-11270E5724A7}" srcId="{EA8D6C37-4720-4212-96B0-8AE8B1557DC7}" destId="{0C603AB8-2587-48A8-9254-D0EB18EFDC86}" srcOrd="5" destOrd="0" parTransId="{BF377ADD-6D11-4C33-8357-B15CC9CF5E6C}" sibTransId="{476ECC03-C424-4F55-BCCD-2F5428A2A410}"/>
    <dgm:cxn modelId="{71134B9A-907B-4152-ACDA-2E8CF838F072}" type="presOf" srcId="{8DA3A19E-AD1F-42B1-ABDB-363051FF35DC}" destId="{8D270EAF-FA4F-4BCC-B4CB-1722E1DFC584}" srcOrd="0" destOrd="0" presId="urn:microsoft.com/office/officeart/2005/8/layout/default"/>
    <dgm:cxn modelId="{CE1A21B7-D9AD-4907-9B8D-62D2D9D1E7BE}" srcId="{EA8D6C37-4720-4212-96B0-8AE8B1557DC7}" destId="{8DA3A19E-AD1F-42B1-ABDB-363051FF35DC}" srcOrd="3" destOrd="0" parTransId="{C5BB4AC1-6A01-46ED-8B0A-20F5904DFF59}" sibTransId="{08381705-703C-4684-9BDA-ABDBD3F64487}"/>
    <dgm:cxn modelId="{6FDCCAB8-B8CD-41B4-96AF-BC7B56B7CE01}" type="presOf" srcId="{EAE99AE9-140F-48E9-8A53-6DD49A232A40}" destId="{D983E52E-783F-401A-88E0-B8BCF97C887E}" srcOrd="0" destOrd="0" presId="urn:microsoft.com/office/officeart/2005/8/layout/default"/>
    <dgm:cxn modelId="{772EDDBC-9F48-4FC8-AF17-AF3141745254}" type="presOf" srcId="{0C603AB8-2587-48A8-9254-D0EB18EFDC86}" destId="{AA44E2D1-7347-41E3-8922-A6768A6677C6}" srcOrd="0" destOrd="0" presId="urn:microsoft.com/office/officeart/2005/8/layout/default"/>
    <dgm:cxn modelId="{FC4947D2-AE24-4603-84BA-73F1644B8A5C}" srcId="{EA8D6C37-4720-4212-96B0-8AE8B1557DC7}" destId="{EAE99AE9-140F-48E9-8A53-6DD49A232A40}" srcOrd="2" destOrd="0" parTransId="{4A4A2A7A-0E55-430C-81F8-F8FCE8EFAA14}" sibTransId="{A07233EC-B7C3-47AC-85FF-20CAA40E2E25}"/>
    <dgm:cxn modelId="{1F23FAEA-9E11-4508-B468-04A42A8DEB51}" type="presOf" srcId="{676F880D-2D05-4276-A52A-DE7D48B2DB1F}" destId="{68848753-463E-4E57-BA0D-42AECB08AC51}" srcOrd="0" destOrd="0" presId="urn:microsoft.com/office/officeart/2005/8/layout/default"/>
    <dgm:cxn modelId="{FD2487FB-823E-4F41-8455-5A091FC62086}" srcId="{EA8D6C37-4720-4212-96B0-8AE8B1557DC7}" destId="{869DCEDB-FE57-4256-9F89-A80DF7AE08C6}" srcOrd="0" destOrd="0" parTransId="{68B91FF5-BAE0-464D-823E-AFC4A06ED617}" sibTransId="{18A800A1-66E1-4DAD-B580-D43BEA86B763}"/>
    <dgm:cxn modelId="{6DDC2D4B-DAC0-4866-8426-3A4E2D9714EF}" type="presParOf" srcId="{B520D7AA-7DC3-41FC-8384-C7990FA335C3}" destId="{8A7567DB-EE6A-4B33-AAA3-5A060F04ADE6}" srcOrd="0" destOrd="0" presId="urn:microsoft.com/office/officeart/2005/8/layout/default"/>
    <dgm:cxn modelId="{5D7B454B-9B00-46E0-B100-D36DEC4985CE}" type="presParOf" srcId="{B520D7AA-7DC3-41FC-8384-C7990FA335C3}" destId="{EB5F0EA6-DBB6-4292-953F-8755003B28DA}" srcOrd="1" destOrd="0" presId="urn:microsoft.com/office/officeart/2005/8/layout/default"/>
    <dgm:cxn modelId="{AA5F27E6-7A05-43D9-B84C-477EDAEC7C66}" type="presParOf" srcId="{B520D7AA-7DC3-41FC-8384-C7990FA335C3}" destId="{CEB9CAC8-BC13-4AAF-899A-FE67388D4ED1}" srcOrd="2" destOrd="0" presId="urn:microsoft.com/office/officeart/2005/8/layout/default"/>
    <dgm:cxn modelId="{801AD424-9477-4A43-8F5C-4DC258EFADEB}" type="presParOf" srcId="{B520D7AA-7DC3-41FC-8384-C7990FA335C3}" destId="{2909062B-AA0F-4F5C-904D-BBFB49046D92}" srcOrd="3" destOrd="0" presId="urn:microsoft.com/office/officeart/2005/8/layout/default"/>
    <dgm:cxn modelId="{B3D31FDD-1085-4758-A35D-12A5E1F64DA8}" type="presParOf" srcId="{B520D7AA-7DC3-41FC-8384-C7990FA335C3}" destId="{D983E52E-783F-401A-88E0-B8BCF97C887E}" srcOrd="4" destOrd="0" presId="urn:microsoft.com/office/officeart/2005/8/layout/default"/>
    <dgm:cxn modelId="{626562C2-10D0-40B8-B3B5-7EAB00D4EDC8}" type="presParOf" srcId="{B520D7AA-7DC3-41FC-8384-C7990FA335C3}" destId="{46A8D8C7-72DB-4F0E-A04D-787D8D36B9BC}" srcOrd="5" destOrd="0" presId="urn:microsoft.com/office/officeart/2005/8/layout/default"/>
    <dgm:cxn modelId="{CED1D9EA-CCE9-4AD4-8F23-CB0F3D26E047}" type="presParOf" srcId="{B520D7AA-7DC3-41FC-8384-C7990FA335C3}" destId="{8D270EAF-FA4F-4BCC-B4CB-1722E1DFC584}" srcOrd="6" destOrd="0" presId="urn:microsoft.com/office/officeart/2005/8/layout/default"/>
    <dgm:cxn modelId="{CF3857C9-0DD9-4C13-985B-AAA897161ED2}" type="presParOf" srcId="{B520D7AA-7DC3-41FC-8384-C7990FA335C3}" destId="{4BD1735D-32B1-4708-97E3-46B6A05BC269}" srcOrd="7" destOrd="0" presId="urn:microsoft.com/office/officeart/2005/8/layout/default"/>
    <dgm:cxn modelId="{5D5198B6-7655-41B5-A060-BCDB9788E082}" type="presParOf" srcId="{B520D7AA-7DC3-41FC-8384-C7990FA335C3}" destId="{68848753-463E-4E57-BA0D-42AECB08AC51}" srcOrd="8" destOrd="0" presId="urn:microsoft.com/office/officeart/2005/8/layout/default"/>
    <dgm:cxn modelId="{B7BFA94C-7BC7-4DC2-AD57-05584F2D9BAC}" type="presParOf" srcId="{B520D7AA-7DC3-41FC-8384-C7990FA335C3}" destId="{B856BE8E-516C-4BF7-BB04-7455C6684F31}" srcOrd="9" destOrd="0" presId="urn:microsoft.com/office/officeart/2005/8/layout/default"/>
    <dgm:cxn modelId="{6D1B880C-54A3-43A6-A442-C4AA2480189F}" type="presParOf" srcId="{B520D7AA-7DC3-41FC-8384-C7990FA335C3}" destId="{AA44E2D1-7347-41E3-8922-A6768A6677C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D6A094-D654-4828-A80C-C6C1E46735B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D6CD50E-5118-4E7F-913D-A7BCE1E0E4C7}">
      <dgm:prSet custT="1"/>
      <dgm:spPr/>
      <dgm:t>
        <a:bodyPr/>
        <a:lstStyle/>
        <a:p>
          <a:pPr>
            <a:lnSpc>
              <a:spcPct val="100000"/>
            </a:lnSpc>
          </a:pPr>
          <a:r>
            <a:rPr lang="en-US" sz="1400" b="1" i="1" dirty="0">
              <a:hlinkClick xmlns:r="http://schemas.openxmlformats.org/officeDocument/2006/relationships" r:id="rId1"/>
            </a:rPr>
            <a:t>The Passion Profiler™ </a:t>
          </a:r>
          <a:r>
            <a:rPr lang="en-US" sz="1400" b="1" i="0" dirty="0">
              <a:hlinkClick xmlns:r="http://schemas.openxmlformats.org/officeDocument/2006/relationships" r:id="rId1"/>
            </a:rPr>
            <a:t>| Purpose Linked Consulting</a:t>
          </a:r>
          <a:endParaRPr lang="en-US" sz="1400" dirty="0"/>
        </a:p>
      </dgm:t>
    </dgm:pt>
    <dgm:pt modelId="{D67B1BF2-9BC9-4398-AD07-33672832DC54}" type="parTrans" cxnId="{0B9D881E-E833-4BCD-B5CE-6952B11128F0}">
      <dgm:prSet/>
      <dgm:spPr/>
      <dgm:t>
        <a:bodyPr/>
        <a:lstStyle/>
        <a:p>
          <a:endParaRPr lang="en-US"/>
        </a:p>
      </dgm:t>
    </dgm:pt>
    <dgm:pt modelId="{10BB922D-C7FF-448D-844C-7762A8897EDE}" type="sibTrans" cxnId="{0B9D881E-E833-4BCD-B5CE-6952B11128F0}">
      <dgm:prSet/>
      <dgm:spPr/>
      <dgm:t>
        <a:bodyPr/>
        <a:lstStyle/>
        <a:p>
          <a:endParaRPr lang="en-US"/>
        </a:p>
      </dgm:t>
    </dgm:pt>
    <dgm:pt modelId="{03FE0278-D4A3-427D-A4A6-1B980ED23C39}">
      <dgm:prSet/>
      <dgm:spPr/>
      <dgm:t>
        <a:bodyPr/>
        <a:lstStyle/>
        <a:p>
          <a:pPr>
            <a:lnSpc>
              <a:spcPct val="100000"/>
            </a:lnSpc>
          </a:pPr>
          <a:r>
            <a:rPr lang="en-US" b="1" i="0" dirty="0"/>
            <a:t>The Passion</a:t>
          </a:r>
          <a:r>
            <a:rPr lang="en-US" b="0" i="0" dirty="0"/>
            <a:t> Profiler™ is a groundbreaking tool that assesses your expression of purpose as work-related</a:t>
          </a:r>
          <a:r>
            <a:rPr lang="en-US" b="1" i="0" dirty="0"/>
            <a:t> passions</a:t>
          </a:r>
          <a:r>
            <a:rPr lang="en-US" b="0" i="0" dirty="0"/>
            <a:t> – the inherent</a:t>
          </a:r>
          <a:r>
            <a:rPr lang="en-US" b="1" i="0" dirty="0"/>
            <a:t> passions</a:t>
          </a:r>
          <a:r>
            <a:rPr lang="en-US" b="0" i="0" dirty="0"/>
            <a:t> that stimulate you to learn new skills, think more creatively and thrive in your work. It is an assessment built on the fieldwork of Purpose Linked Consulting</a:t>
          </a:r>
          <a:r>
            <a:rPr lang="en-US" dirty="0"/>
            <a:t> </a:t>
          </a:r>
          <a:r>
            <a:rPr lang="en-US" b="0" i="0" dirty="0"/>
            <a:t>and grounded in the empirical literature on </a:t>
          </a:r>
          <a:r>
            <a:rPr lang="en-US" b="0" i="0" dirty="0" err="1"/>
            <a:t>sociocognitive</a:t>
          </a:r>
          <a:r>
            <a:rPr lang="en-US" b="0" i="0" dirty="0"/>
            <a:t> identity development.</a:t>
          </a:r>
          <a:endParaRPr lang="en-US" dirty="0"/>
        </a:p>
      </dgm:t>
    </dgm:pt>
    <dgm:pt modelId="{F3C84A86-B9DD-4AAA-A784-F62EDEA6BF27}" type="parTrans" cxnId="{1F4EB11B-CFBF-49D6-B5B8-A290ACEC9E94}">
      <dgm:prSet/>
      <dgm:spPr/>
      <dgm:t>
        <a:bodyPr/>
        <a:lstStyle/>
        <a:p>
          <a:endParaRPr lang="en-US"/>
        </a:p>
      </dgm:t>
    </dgm:pt>
    <dgm:pt modelId="{12B9F61F-1968-42D1-967F-15B4204E1587}" type="sibTrans" cxnId="{1F4EB11B-CFBF-49D6-B5B8-A290ACEC9E94}">
      <dgm:prSet/>
      <dgm:spPr/>
      <dgm:t>
        <a:bodyPr/>
        <a:lstStyle/>
        <a:p>
          <a:endParaRPr lang="en-US"/>
        </a:p>
      </dgm:t>
    </dgm:pt>
    <dgm:pt modelId="{09B93FD2-E4D1-4EF7-AC0A-44CA0C4D9C28}">
      <dgm:prSet custT="1"/>
      <dgm:spPr/>
      <dgm:t>
        <a:bodyPr/>
        <a:lstStyle/>
        <a:p>
          <a:pPr>
            <a:lnSpc>
              <a:spcPct val="100000"/>
            </a:lnSpc>
          </a:pPr>
          <a:r>
            <a:rPr lang="en-US" sz="1200" b="1" i="0" dirty="0"/>
            <a:t>Measurable</a:t>
          </a:r>
          <a:r>
            <a:rPr lang="en-US" sz="1100" b="1" i="0" dirty="0"/>
            <a:t> Insights</a:t>
          </a:r>
          <a:endParaRPr lang="en-US" sz="1100" dirty="0"/>
        </a:p>
      </dgm:t>
    </dgm:pt>
    <dgm:pt modelId="{56CC035A-8947-491E-9206-C1016AEB120D}" type="parTrans" cxnId="{F518B03F-B16D-4CBC-9E1A-9946918ECB69}">
      <dgm:prSet/>
      <dgm:spPr/>
      <dgm:t>
        <a:bodyPr/>
        <a:lstStyle/>
        <a:p>
          <a:endParaRPr lang="en-US"/>
        </a:p>
      </dgm:t>
    </dgm:pt>
    <dgm:pt modelId="{4B2EDF86-8E68-4DE5-A934-866573177293}" type="sibTrans" cxnId="{F518B03F-B16D-4CBC-9E1A-9946918ECB69}">
      <dgm:prSet/>
      <dgm:spPr/>
      <dgm:t>
        <a:bodyPr/>
        <a:lstStyle/>
        <a:p>
          <a:endParaRPr lang="en-US"/>
        </a:p>
      </dgm:t>
    </dgm:pt>
    <dgm:pt modelId="{E66E9CCD-0674-4E56-85F9-FA2F896F399B}">
      <dgm:prSet/>
      <dgm:spPr/>
      <dgm:t>
        <a:bodyPr/>
        <a:lstStyle/>
        <a:p>
          <a:endParaRPr lang="en-US"/>
        </a:p>
      </dgm:t>
    </dgm:pt>
    <dgm:pt modelId="{B4F0DD01-E17D-4AF7-9348-9F6DF24A1156}" type="parTrans" cxnId="{FB189134-50FC-4FBE-AA8D-449DB7C78090}">
      <dgm:prSet/>
      <dgm:spPr/>
      <dgm:t>
        <a:bodyPr/>
        <a:lstStyle/>
        <a:p>
          <a:endParaRPr lang="en-US"/>
        </a:p>
      </dgm:t>
    </dgm:pt>
    <dgm:pt modelId="{7746081F-543C-46E9-B357-74185BD43CC2}" type="sibTrans" cxnId="{FB189134-50FC-4FBE-AA8D-449DB7C78090}">
      <dgm:prSet/>
      <dgm:spPr/>
      <dgm:t>
        <a:bodyPr/>
        <a:lstStyle/>
        <a:p>
          <a:endParaRPr lang="en-US"/>
        </a:p>
      </dgm:t>
    </dgm:pt>
    <dgm:pt modelId="{4BC490D0-57FD-4A23-862F-4B46171E8DCC}">
      <dgm:prSet/>
      <dgm:spPr/>
      <dgm:t>
        <a:bodyPr/>
        <a:lstStyle/>
        <a:p>
          <a:endParaRPr lang="en-US"/>
        </a:p>
      </dgm:t>
    </dgm:pt>
    <dgm:pt modelId="{2E2AF4BE-816A-4ABB-A841-6E5BFC18E356}" type="parTrans" cxnId="{B2896F53-0B2B-4187-B515-CE4FD132F306}">
      <dgm:prSet/>
      <dgm:spPr/>
      <dgm:t>
        <a:bodyPr/>
        <a:lstStyle/>
        <a:p>
          <a:endParaRPr lang="en-US"/>
        </a:p>
      </dgm:t>
    </dgm:pt>
    <dgm:pt modelId="{E9C3D1F0-BAF0-44AB-8C06-B71C019B4A31}" type="sibTrans" cxnId="{B2896F53-0B2B-4187-B515-CE4FD132F306}">
      <dgm:prSet/>
      <dgm:spPr/>
      <dgm:t>
        <a:bodyPr/>
        <a:lstStyle/>
        <a:p>
          <a:endParaRPr lang="en-US"/>
        </a:p>
      </dgm:t>
    </dgm:pt>
    <dgm:pt modelId="{BD79908D-065C-4490-ABFF-D2A4C4344758}" type="pres">
      <dgm:prSet presAssocID="{7DD6A094-D654-4828-A80C-C6C1E46735BA}" presName="root" presStyleCnt="0">
        <dgm:presLayoutVars>
          <dgm:dir/>
          <dgm:resizeHandles val="exact"/>
        </dgm:presLayoutVars>
      </dgm:prSet>
      <dgm:spPr/>
    </dgm:pt>
    <dgm:pt modelId="{C92183E0-695C-4D2D-9EE2-65EED65FA473}" type="pres">
      <dgm:prSet presAssocID="{ED6CD50E-5118-4E7F-913D-A7BCE1E0E4C7}" presName="compNode" presStyleCnt="0"/>
      <dgm:spPr/>
    </dgm:pt>
    <dgm:pt modelId="{8BC31E2E-F622-45AC-AA97-8A1181392C96}" type="pres">
      <dgm:prSet presAssocID="{ED6CD50E-5118-4E7F-913D-A7BCE1E0E4C7}"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Handshake"/>
        </a:ext>
      </dgm:extLst>
    </dgm:pt>
    <dgm:pt modelId="{132488BB-CC9B-4506-843F-1C5257693B1D}" type="pres">
      <dgm:prSet presAssocID="{ED6CD50E-5118-4E7F-913D-A7BCE1E0E4C7}" presName="spaceRect" presStyleCnt="0"/>
      <dgm:spPr/>
    </dgm:pt>
    <dgm:pt modelId="{32E671D9-CF27-4C6C-BF30-4DD1F027A696}" type="pres">
      <dgm:prSet presAssocID="{ED6CD50E-5118-4E7F-913D-A7BCE1E0E4C7}" presName="textRect" presStyleLbl="revTx" presStyleIdx="0" presStyleCnt="3">
        <dgm:presLayoutVars>
          <dgm:chMax val="1"/>
          <dgm:chPref val="1"/>
        </dgm:presLayoutVars>
      </dgm:prSet>
      <dgm:spPr/>
    </dgm:pt>
    <dgm:pt modelId="{78E32278-F91F-4835-BF54-4316D49E9CDD}" type="pres">
      <dgm:prSet presAssocID="{10BB922D-C7FF-448D-844C-7762A8897EDE}" presName="sibTrans" presStyleCnt="0"/>
      <dgm:spPr/>
    </dgm:pt>
    <dgm:pt modelId="{98CBD03D-EA46-45BC-90BA-F49B5276A7B1}" type="pres">
      <dgm:prSet presAssocID="{03FE0278-D4A3-427D-A4A6-1B980ED23C39}" presName="compNode" presStyleCnt="0"/>
      <dgm:spPr/>
    </dgm:pt>
    <dgm:pt modelId="{352C39CE-1837-4F46-97E9-36D27C66FF32}" type="pres">
      <dgm:prSet presAssocID="{03FE0278-D4A3-427D-A4A6-1B980ED23C39}"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Heart"/>
        </a:ext>
      </dgm:extLst>
    </dgm:pt>
    <dgm:pt modelId="{43BB2F31-41CE-4AF7-837E-7817D451FC0B}" type="pres">
      <dgm:prSet presAssocID="{03FE0278-D4A3-427D-A4A6-1B980ED23C39}" presName="spaceRect" presStyleCnt="0"/>
      <dgm:spPr/>
    </dgm:pt>
    <dgm:pt modelId="{460937E1-20A8-428C-ABA6-3910C89BEF8D}" type="pres">
      <dgm:prSet presAssocID="{03FE0278-D4A3-427D-A4A6-1B980ED23C39}" presName="textRect" presStyleLbl="revTx" presStyleIdx="1" presStyleCnt="3">
        <dgm:presLayoutVars>
          <dgm:chMax val="1"/>
          <dgm:chPref val="1"/>
        </dgm:presLayoutVars>
      </dgm:prSet>
      <dgm:spPr/>
    </dgm:pt>
    <dgm:pt modelId="{05C30E7C-44EE-4DA7-B8B0-261AA3D0A4AC}" type="pres">
      <dgm:prSet presAssocID="{12B9F61F-1968-42D1-967F-15B4204E1587}" presName="sibTrans" presStyleCnt="0"/>
      <dgm:spPr/>
    </dgm:pt>
    <dgm:pt modelId="{8FCE3DD3-A6BD-4AC9-9873-525A027572C3}" type="pres">
      <dgm:prSet presAssocID="{09B93FD2-E4D1-4EF7-AC0A-44CA0C4D9C28}" presName="compNode" presStyleCnt="0"/>
      <dgm:spPr/>
    </dgm:pt>
    <dgm:pt modelId="{464253C5-7B81-430F-ADD2-08D2AB82080A}" type="pres">
      <dgm:prSet presAssocID="{09B93FD2-E4D1-4EF7-AC0A-44CA0C4D9C28}"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Bar chart"/>
        </a:ext>
      </dgm:extLst>
    </dgm:pt>
    <dgm:pt modelId="{8F389C3A-B374-4707-9924-2A2E24B92205}" type="pres">
      <dgm:prSet presAssocID="{09B93FD2-E4D1-4EF7-AC0A-44CA0C4D9C28}" presName="spaceRect" presStyleCnt="0"/>
      <dgm:spPr/>
    </dgm:pt>
    <dgm:pt modelId="{606ACE9F-97E1-43FC-BBDC-828705533E7B}" type="pres">
      <dgm:prSet presAssocID="{09B93FD2-E4D1-4EF7-AC0A-44CA0C4D9C28}" presName="textRect" presStyleLbl="revTx" presStyleIdx="2" presStyleCnt="3">
        <dgm:presLayoutVars>
          <dgm:chMax val="1"/>
          <dgm:chPref val="1"/>
        </dgm:presLayoutVars>
      </dgm:prSet>
      <dgm:spPr/>
    </dgm:pt>
  </dgm:ptLst>
  <dgm:cxnLst>
    <dgm:cxn modelId="{1F4EB11B-CFBF-49D6-B5B8-A290ACEC9E94}" srcId="{7DD6A094-D654-4828-A80C-C6C1E46735BA}" destId="{03FE0278-D4A3-427D-A4A6-1B980ED23C39}" srcOrd="1" destOrd="0" parTransId="{F3C84A86-B9DD-4AAA-A784-F62EDEA6BF27}" sibTransId="{12B9F61F-1968-42D1-967F-15B4204E1587}"/>
    <dgm:cxn modelId="{0B9D881E-E833-4BCD-B5CE-6952B11128F0}" srcId="{7DD6A094-D654-4828-A80C-C6C1E46735BA}" destId="{ED6CD50E-5118-4E7F-913D-A7BCE1E0E4C7}" srcOrd="0" destOrd="0" parTransId="{D67B1BF2-9BC9-4398-AD07-33672832DC54}" sibTransId="{10BB922D-C7FF-448D-844C-7762A8897EDE}"/>
    <dgm:cxn modelId="{FB189134-50FC-4FBE-AA8D-449DB7C78090}" srcId="{09B93FD2-E4D1-4EF7-AC0A-44CA0C4D9C28}" destId="{E66E9CCD-0674-4E56-85F9-FA2F896F399B}" srcOrd="0" destOrd="0" parTransId="{B4F0DD01-E17D-4AF7-9348-9F6DF24A1156}" sibTransId="{7746081F-543C-46E9-B357-74185BD43CC2}"/>
    <dgm:cxn modelId="{F518B03F-B16D-4CBC-9E1A-9946918ECB69}" srcId="{7DD6A094-D654-4828-A80C-C6C1E46735BA}" destId="{09B93FD2-E4D1-4EF7-AC0A-44CA0C4D9C28}" srcOrd="2" destOrd="0" parTransId="{56CC035A-8947-491E-9206-C1016AEB120D}" sibTransId="{4B2EDF86-8E68-4DE5-A934-866573177293}"/>
    <dgm:cxn modelId="{99035B44-6DE3-4B4E-A5B7-6DD534A2B17C}" type="presOf" srcId="{09B93FD2-E4D1-4EF7-AC0A-44CA0C4D9C28}" destId="{606ACE9F-97E1-43FC-BBDC-828705533E7B}" srcOrd="0" destOrd="0" presId="urn:microsoft.com/office/officeart/2018/2/layout/IconLabelList"/>
    <dgm:cxn modelId="{85D41868-9636-4EA1-A621-4528A7F01DF5}" type="presOf" srcId="{03FE0278-D4A3-427D-A4A6-1B980ED23C39}" destId="{460937E1-20A8-428C-ABA6-3910C89BEF8D}" srcOrd="0" destOrd="0" presId="urn:microsoft.com/office/officeart/2018/2/layout/IconLabelList"/>
    <dgm:cxn modelId="{B2896F53-0B2B-4187-B515-CE4FD132F306}" srcId="{09B93FD2-E4D1-4EF7-AC0A-44CA0C4D9C28}" destId="{4BC490D0-57FD-4A23-862F-4B46171E8DCC}" srcOrd="1" destOrd="0" parTransId="{2E2AF4BE-816A-4ABB-A841-6E5BFC18E356}" sibTransId="{E9C3D1F0-BAF0-44AB-8C06-B71C019B4A31}"/>
    <dgm:cxn modelId="{925E8174-F019-42F7-870E-F824D5F75339}" type="presOf" srcId="{ED6CD50E-5118-4E7F-913D-A7BCE1E0E4C7}" destId="{32E671D9-CF27-4C6C-BF30-4DD1F027A696}" srcOrd="0" destOrd="0" presId="urn:microsoft.com/office/officeart/2018/2/layout/IconLabelList"/>
    <dgm:cxn modelId="{5A5CED54-B3F6-42CC-B8BA-F7670D30CBE6}" type="presOf" srcId="{7DD6A094-D654-4828-A80C-C6C1E46735BA}" destId="{BD79908D-065C-4490-ABFF-D2A4C4344758}" srcOrd="0" destOrd="0" presId="urn:microsoft.com/office/officeart/2018/2/layout/IconLabelList"/>
    <dgm:cxn modelId="{98CDBE70-60A3-4874-B051-AE23C79EC289}" type="presParOf" srcId="{BD79908D-065C-4490-ABFF-D2A4C4344758}" destId="{C92183E0-695C-4D2D-9EE2-65EED65FA473}" srcOrd="0" destOrd="0" presId="urn:microsoft.com/office/officeart/2018/2/layout/IconLabelList"/>
    <dgm:cxn modelId="{C3314F70-D39C-4ECF-A70B-1E2E219B2BF5}" type="presParOf" srcId="{C92183E0-695C-4D2D-9EE2-65EED65FA473}" destId="{8BC31E2E-F622-45AC-AA97-8A1181392C96}" srcOrd="0" destOrd="0" presId="urn:microsoft.com/office/officeart/2018/2/layout/IconLabelList"/>
    <dgm:cxn modelId="{C6B76B37-760A-4386-B556-274CE9D6C50B}" type="presParOf" srcId="{C92183E0-695C-4D2D-9EE2-65EED65FA473}" destId="{132488BB-CC9B-4506-843F-1C5257693B1D}" srcOrd="1" destOrd="0" presId="urn:microsoft.com/office/officeart/2018/2/layout/IconLabelList"/>
    <dgm:cxn modelId="{12FD87AE-BEF5-4C4A-9668-DCE47CD7CDB4}" type="presParOf" srcId="{C92183E0-695C-4D2D-9EE2-65EED65FA473}" destId="{32E671D9-CF27-4C6C-BF30-4DD1F027A696}" srcOrd="2" destOrd="0" presId="urn:microsoft.com/office/officeart/2018/2/layout/IconLabelList"/>
    <dgm:cxn modelId="{F2AA1EE0-FA43-4C72-87FD-DC02D3A334F5}" type="presParOf" srcId="{BD79908D-065C-4490-ABFF-D2A4C4344758}" destId="{78E32278-F91F-4835-BF54-4316D49E9CDD}" srcOrd="1" destOrd="0" presId="urn:microsoft.com/office/officeart/2018/2/layout/IconLabelList"/>
    <dgm:cxn modelId="{04FAD1DA-2BD7-4ABF-8BB0-2F21CE304C4B}" type="presParOf" srcId="{BD79908D-065C-4490-ABFF-D2A4C4344758}" destId="{98CBD03D-EA46-45BC-90BA-F49B5276A7B1}" srcOrd="2" destOrd="0" presId="urn:microsoft.com/office/officeart/2018/2/layout/IconLabelList"/>
    <dgm:cxn modelId="{8836CFE8-CFFC-4643-BF27-CEC79273D8EA}" type="presParOf" srcId="{98CBD03D-EA46-45BC-90BA-F49B5276A7B1}" destId="{352C39CE-1837-4F46-97E9-36D27C66FF32}" srcOrd="0" destOrd="0" presId="urn:microsoft.com/office/officeart/2018/2/layout/IconLabelList"/>
    <dgm:cxn modelId="{58A3F2A1-A866-46D9-8B80-74E84AD7B7F6}" type="presParOf" srcId="{98CBD03D-EA46-45BC-90BA-F49B5276A7B1}" destId="{43BB2F31-41CE-4AF7-837E-7817D451FC0B}" srcOrd="1" destOrd="0" presId="urn:microsoft.com/office/officeart/2018/2/layout/IconLabelList"/>
    <dgm:cxn modelId="{23EEB76C-46F5-4954-8259-831B628D40FE}" type="presParOf" srcId="{98CBD03D-EA46-45BC-90BA-F49B5276A7B1}" destId="{460937E1-20A8-428C-ABA6-3910C89BEF8D}" srcOrd="2" destOrd="0" presId="urn:microsoft.com/office/officeart/2018/2/layout/IconLabelList"/>
    <dgm:cxn modelId="{5CC32DF2-54F3-476D-AA69-B9B33F14DE15}" type="presParOf" srcId="{BD79908D-065C-4490-ABFF-D2A4C4344758}" destId="{05C30E7C-44EE-4DA7-B8B0-261AA3D0A4AC}" srcOrd="3" destOrd="0" presId="urn:microsoft.com/office/officeart/2018/2/layout/IconLabelList"/>
    <dgm:cxn modelId="{36D0FDC0-7059-439D-8FB3-03E517F9B19D}" type="presParOf" srcId="{BD79908D-065C-4490-ABFF-D2A4C4344758}" destId="{8FCE3DD3-A6BD-4AC9-9873-525A027572C3}" srcOrd="4" destOrd="0" presId="urn:microsoft.com/office/officeart/2018/2/layout/IconLabelList"/>
    <dgm:cxn modelId="{18345464-EF43-4AD9-93B0-9B68CFDDA12C}" type="presParOf" srcId="{8FCE3DD3-A6BD-4AC9-9873-525A027572C3}" destId="{464253C5-7B81-430F-ADD2-08D2AB82080A}" srcOrd="0" destOrd="0" presId="urn:microsoft.com/office/officeart/2018/2/layout/IconLabelList"/>
    <dgm:cxn modelId="{829CCCFE-8A58-4817-AFBD-B5BF0181267B}" type="presParOf" srcId="{8FCE3DD3-A6BD-4AC9-9873-525A027572C3}" destId="{8F389C3A-B374-4707-9924-2A2E24B92205}" srcOrd="1" destOrd="0" presId="urn:microsoft.com/office/officeart/2018/2/layout/IconLabelList"/>
    <dgm:cxn modelId="{F2D0666D-980F-424F-AD73-260ED0367BE3}" type="presParOf" srcId="{8FCE3DD3-A6BD-4AC9-9873-525A027572C3}" destId="{606ACE9F-97E1-43FC-BBDC-828705533E7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5C4D28-044B-41E2-8AA5-09477BE44E4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40CE947-A068-4818-82C8-CEE837AB129E}">
      <dgm:prSet/>
      <dgm:spPr/>
      <dgm:t>
        <a:bodyPr/>
        <a:lstStyle/>
        <a:p>
          <a:pPr>
            <a:lnSpc>
              <a:spcPct val="100000"/>
            </a:lnSpc>
          </a:pPr>
          <a:r>
            <a:rPr lang="en-US" b="1" i="0" dirty="0"/>
            <a:t>How can I interpret the data collected from the student leadership competencies?</a:t>
          </a:r>
          <a:endParaRPr lang="en-US" dirty="0"/>
        </a:p>
      </dgm:t>
    </dgm:pt>
    <dgm:pt modelId="{E2355945-CD2B-4B43-8DF3-4A6BB63546B9}" type="parTrans" cxnId="{8023CC2A-CBB4-4746-A24B-83EBC405A284}">
      <dgm:prSet/>
      <dgm:spPr/>
      <dgm:t>
        <a:bodyPr/>
        <a:lstStyle/>
        <a:p>
          <a:endParaRPr lang="en-US"/>
        </a:p>
      </dgm:t>
    </dgm:pt>
    <dgm:pt modelId="{F2C4E811-ED31-4C23-9108-1F92E7BE5C95}" type="sibTrans" cxnId="{8023CC2A-CBB4-4746-A24B-83EBC405A284}">
      <dgm:prSet/>
      <dgm:spPr/>
      <dgm:t>
        <a:bodyPr/>
        <a:lstStyle/>
        <a:p>
          <a:endParaRPr lang="en-US"/>
        </a:p>
      </dgm:t>
    </dgm:pt>
    <dgm:pt modelId="{2875E240-6718-414B-A900-4B4288E70B7C}">
      <dgm:prSet/>
      <dgm:spPr/>
      <dgm:t>
        <a:bodyPr/>
        <a:lstStyle/>
        <a:p>
          <a:pPr>
            <a:lnSpc>
              <a:spcPct val="100000"/>
            </a:lnSpc>
          </a:pPr>
          <a:r>
            <a:rPr lang="en-US" b="0" i="0" dirty="0"/>
            <a:t>Both the quantitative data and qualitative data collected from all Student Leadership Competencies assessment tools can be interpreted at the individual, subgroup, whole group, and between group levels.</a:t>
          </a:r>
          <a:endParaRPr lang="en-US" dirty="0"/>
        </a:p>
      </dgm:t>
    </dgm:pt>
    <dgm:pt modelId="{1461AA18-8939-48B4-AAED-FCD2B6501F3F}" type="parTrans" cxnId="{DDC5F3B2-4300-4401-BF1B-6565C46EE961}">
      <dgm:prSet/>
      <dgm:spPr/>
      <dgm:t>
        <a:bodyPr/>
        <a:lstStyle/>
        <a:p>
          <a:endParaRPr lang="en-US"/>
        </a:p>
      </dgm:t>
    </dgm:pt>
    <dgm:pt modelId="{E050FDF6-B350-4179-ADB5-A44885359EF8}" type="sibTrans" cxnId="{DDC5F3B2-4300-4401-BF1B-6565C46EE961}">
      <dgm:prSet/>
      <dgm:spPr/>
      <dgm:t>
        <a:bodyPr/>
        <a:lstStyle/>
        <a:p>
          <a:endParaRPr lang="en-US"/>
        </a:p>
      </dgm:t>
    </dgm:pt>
    <dgm:pt modelId="{9EE88D26-87F0-4609-9DCF-8B6EF09D8C36}">
      <dgm:prSet/>
      <dgm:spPr/>
      <dgm:t>
        <a:bodyPr/>
        <a:lstStyle/>
        <a:p>
          <a:pPr>
            <a:lnSpc>
              <a:spcPct val="100000"/>
            </a:lnSpc>
          </a:pPr>
          <a:r>
            <a:rPr lang="en-US" b="1" i="0" dirty="0"/>
            <a:t>Measurable Insights</a:t>
          </a:r>
          <a:endParaRPr lang="en-US" dirty="0"/>
        </a:p>
      </dgm:t>
    </dgm:pt>
    <dgm:pt modelId="{2C5C9D5F-A73A-4D5C-9896-7155917D919F}" type="parTrans" cxnId="{4976324B-428C-4B13-AF8D-F92DB64EFAC2}">
      <dgm:prSet/>
      <dgm:spPr/>
      <dgm:t>
        <a:bodyPr/>
        <a:lstStyle/>
        <a:p>
          <a:endParaRPr lang="en-US"/>
        </a:p>
      </dgm:t>
    </dgm:pt>
    <dgm:pt modelId="{8D03AF7D-A431-4E91-AC44-AD504A5942E3}" type="sibTrans" cxnId="{4976324B-428C-4B13-AF8D-F92DB64EFAC2}">
      <dgm:prSet/>
      <dgm:spPr/>
      <dgm:t>
        <a:bodyPr/>
        <a:lstStyle/>
        <a:p>
          <a:endParaRPr lang="en-US"/>
        </a:p>
      </dgm:t>
    </dgm:pt>
    <dgm:pt modelId="{84C1E989-BE11-43AA-8E7A-53BE6174B1FE}">
      <dgm:prSet/>
      <dgm:spPr/>
      <dgm:t>
        <a:bodyPr/>
        <a:lstStyle/>
        <a:p>
          <a:endParaRPr lang="en-US"/>
        </a:p>
      </dgm:t>
    </dgm:pt>
    <dgm:pt modelId="{A2E44C14-8D0D-4029-A823-9496ACAEC454}" type="parTrans" cxnId="{6C0D2586-9B60-466D-B24F-411363FF066D}">
      <dgm:prSet/>
      <dgm:spPr/>
      <dgm:t>
        <a:bodyPr/>
        <a:lstStyle/>
        <a:p>
          <a:endParaRPr lang="en-US"/>
        </a:p>
      </dgm:t>
    </dgm:pt>
    <dgm:pt modelId="{7EBE5E53-2173-4409-AD08-649838F082C9}" type="sibTrans" cxnId="{6C0D2586-9B60-466D-B24F-411363FF066D}">
      <dgm:prSet/>
      <dgm:spPr/>
      <dgm:t>
        <a:bodyPr/>
        <a:lstStyle/>
        <a:p>
          <a:endParaRPr lang="en-US"/>
        </a:p>
      </dgm:t>
    </dgm:pt>
    <dgm:pt modelId="{4329A17E-D713-4839-90B7-C50F31AEAD1C}">
      <dgm:prSet/>
      <dgm:spPr/>
      <dgm:t>
        <a:bodyPr/>
        <a:lstStyle/>
        <a:p>
          <a:endParaRPr lang="en-US"/>
        </a:p>
      </dgm:t>
    </dgm:pt>
    <dgm:pt modelId="{7C875FFB-1F2C-4E2E-A2A9-C8492700F01A}" type="parTrans" cxnId="{C9E60E20-25FA-45B5-89F9-663B709C5500}">
      <dgm:prSet/>
      <dgm:spPr/>
      <dgm:t>
        <a:bodyPr/>
        <a:lstStyle/>
        <a:p>
          <a:endParaRPr lang="en-US"/>
        </a:p>
      </dgm:t>
    </dgm:pt>
    <dgm:pt modelId="{026F5950-04D3-4E1E-831F-0262A5BA34D8}" type="sibTrans" cxnId="{C9E60E20-25FA-45B5-89F9-663B709C5500}">
      <dgm:prSet/>
      <dgm:spPr/>
      <dgm:t>
        <a:bodyPr/>
        <a:lstStyle/>
        <a:p>
          <a:endParaRPr lang="en-US"/>
        </a:p>
      </dgm:t>
    </dgm:pt>
    <dgm:pt modelId="{5DBC20DF-BF93-438A-8BAD-4B50C1648F6B}" type="pres">
      <dgm:prSet presAssocID="{A45C4D28-044B-41E2-8AA5-09477BE44E49}" presName="root" presStyleCnt="0">
        <dgm:presLayoutVars>
          <dgm:dir/>
          <dgm:resizeHandles val="exact"/>
        </dgm:presLayoutVars>
      </dgm:prSet>
      <dgm:spPr/>
    </dgm:pt>
    <dgm:pt modelId="{7601DB1D-17A3-42B5-90C4-CCF8FD71101E}" type="pres">
      <dgm:prSet presAssocID="{540CE947-A068-4818-82C8-CEE837AB129E}" presName="compNode" presStyleCnt="0"/>
      <dgm:spPr/>
    </dgm:pt>
    <dgm:pt modelId="{49A59ACC-48BF-46C5-BC6E-0A6E0A48CD85}" type="pres">
      <dgm:prSet presAssocID="{540CE947-A068-4818-82C8-CEE837AB129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67CA9133-D496-4A89-83C9-4C8755E4EF28}" type="pres">
      <dgm:prSet presAssocID="{540CE947-A068-4818-82C8-CEE837AB129E}" presName="spaceRect" presStyleCnt="0"/>
      <dgm:spPr/>
    </dgm:pt>
    <dgm:pt modelId="{DDBE9248-1DDC-4124-AF49-D9BB8504DCAF}" type="pres">
      <dgm:prSet presAssocID="{540CE947-A068-4818-82C8-CEE837AB129E}" presName="textRect" presStyleLbl="revTx" presStyleIdx="0" presStyleCnt="3" custScaleX="109189" custScaleY="110439">
        <dgm:presLayoutVars>
          <dgm:chMax val="1"/>
          <dgm:chPref val="1"/>
        </dgm:presLayoutVars>
      </dgm:prSet>
      <dgm:spPr/>
    </dgm:pt>
    <dgm:pt modelId="{4ADA9A65-F900-4879-971A-FEBE31C7E291}" type="pres">
      <dgm:prSet presAssocID="{F2C4E811-ED31-4C23-9108-1F92E7BE5C95}" presName="sibTrans" presStyleCnt="0"/>
      <dgm:spPr/>
    </dgm:pt>
    <dgm:pt modelId="{48643A7B-1B44-4C3F-8C13-6BE04436AD79}" type="pres">
      <dgm:prSet presAssocID="{2875E240-6718-414B-A900-4B4288E70B7C}" presName="compNode" presStyleCnt="0"/>
      <dgm:spPr/>
    </dgm:pt>
    <dgm:pt modelId="{B3138AD1-2E68-4B2B-AA1B-0078918B1E27}" type="pres">
      <dgm:prSet presAssocID="{2875E240-6718-414B-A900-4B4288E70B7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atistics"/>
        </a:ext>
      </dgm:extLst>
    </dgm:pt>
    <dgm:pt modelId="{53357CEF-2FF1-42F0-861A-FE126C02F96D}" type="pres">
      <dgm:prSet presAssocID="{2875E240-6718-414B-A900-4B4288E70B7C}" presName="spaceRect" presStyleCnt="0"/>
      <dgm:spPr/>
    </dgm:pt>
    <dgm:pt modelId="{F766F620-A01D-4A64-BE96-C606FD2169E6}" type="pres">
      <dgm:prSet presAssocID="{2875E240-6718-414B-A900-4B4288E70B7C}" presName="textRect" presStyleLbl="revTx" presStyleIdx="1" presStyleCnt="3">
        <dgm:presLayoutVars>
          <dgm:chMax val="1"/>
          <dgm:chPref val="1"/>
        </dgm:presLayoutVars>
      </dgm:prSet>
      <dgm:spPr/>
    </dgm:pt>
    <dgm:pt modelId="{74FC7E43-886B-43AD-9837-34497B5CF9B0}" type="pres">
      <dgm:prSet presAssocID="{E050FDF6-B350-4179-ADB5-A44885359EF8}" presName="sibTrans" presStyleCnt="0"/>
      <dgm:spPr/>
    </dgm:pt>
    <dgm:pt modelId="{357A1FB5-1247-4756-BA57-BBC28F265CD7}" type="pres">
      <dgm:prSet presAssocID="{9EE88D26-87F0-4609-9DCF-8B6EF09D8C36}" presName="compNode" presStyleCnt="0"/>
      <dgm:spPr/>
    </dgm:pt>
    <dgm:pt modelId="{B14AE2EB-9F90-4BD0-AB91-CC4E6C91D7E5}" type="pres">
      <dgm:prSet presAssocID="{9EE88D26-87F0-4609-9DCF-8B6EF09D8C3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43B12ACD-CF64-4E2F-9494-9188AFEAD4A3}" type="pres">
      <dgm:prSet presAssocID="{9EE88D26-87F0-4609-9DCF-8B6EF09D8C36}" presName="spaceRect" presStyleCnt="0"/>
      <dgm:spPr/>
    </dgm:pt>
    <dgm:pt modelId="{3ADB7EF6-B70E-4BCA-A076-17218203E368}" type="pres">
      <dgm:prSet presAssocID="{9EE88D26-87F0-4609-9DCF-8B6EF09D8C36}" presName="textRect" presStyleLbl="revTx" presStyleIdx="2" presStyleCnt="3">
        <dgm:presLayoutVars>
          <dgm:chMax val="1"/>
          <dgm:chPref val="1"/>
        </dgm:presLayoutVars>
      </dgm:prSet>
      <dgm:spPr/>
    </dgm:pt>
  </dgm:ptLst>
  <dgm:cxnLst>
    <dgm:cxn modelId="{32480211-17BB-45D8-8C37-71128B6841B4}" type="presOf" srcId="{9EE88D26-87F0-4609-9DCF-8B6EF09D8C36}" destId="{3ADB7EF6-B70E-4BCA-A076-17218203E368}" srcOrd="0" destOrd="0" presId="urn:microsoft.com/office/officeart/2018/2/layout/IconLabelList"/>
    <dgm:cxn modelId="{C9E60E20-25FA-45B5-89F9-663B709C5500}" srcId="{9EE88D26-87F0-4609-9DCF-8B6EF09D8C36}" destId="{4329A17E-D713-4839-90B7-C50F31AEAD1C}" srcOrd="1" destOrd="0" parTransId="{7C875FFB-1F2C-4E2E-A2A9-C8492700F01A}" sibTransId="{026F5950-04D3-4E1E-831F-0262A5BA34D8}"/>
    <dgm:cxn modelId="{6C62AD24-F2F2-47B9-90E6-9987EA943062}" type="presOf" srcId="{A45C4D28-044B-41E2-8AA5-09477BE44E49}" destId="{5DBC20DF-BF93-438A-8BAD-4B50C1648F6B}" srcOrd="0" destOrd="0" presId="urn:microsoft.com/office/officeart/2018/2/layout/IconLabelList"/>
    <dgm:cxn modelId="{8023CC2A-CBB4-4746-A24B-83EBC405A284}" srcId="{A45C4D28-044B-41E2-8AA5-09477BE44E49}" destId="{540CE947-A068-4818-82C8-CEE837AB129E}" srcOrd="0" destOrd="0" parTransId="{E2355945-CD2B-4B43-8DF3-4A6BB63546B9}" sibTransId="{F2C4E811-ED31-4C23-9108-1F92E7BE5C95}"/>
    <dgm:cxn modelId="{4976324B-428C-4B13-AF8D-F92DB64EFAC2}" srcId="{A45C4D28-044B-41E2-8AA5-09477BE44E49}" destId="{9EE88D26-87F0-4609-9DCF-8B6EF09D8C36}" srcOrd="2" destOrd="0" parTransId="{2C5C9D5F-A73A-4D5C-9896-7155917D919F}" sibTransId="{8D03AF7D-A431-4E91-AC44-AD504A5942E3}"/>
    <dgm:cxn modelId="{6C0D2586-9B60-466D-B24F-411363FF066D}" srcId="{9EE88D26-87F0-4609-9DCF-8B6EF09D8C36}" destId="{84C1E989-BE11-43AA-8E7A-53BE6174B1FE}" srcOrd="0" destOrd="0" parTransId="{A2E44C14-8D0D-4029-A823-9496ACAEC454}" sibTransId="{7EBE5E53-2173-4409-AD08-649838F082C9}"/>
    <dgm:cxn modelId="{11D4DBAD-A5A5-4C3B-8FA9-FB2FD14078C3}" type="presOf" srcId="{540CE947-A068-4818-82C8-CEE837AB129E}" destId="{DDBE9248-1DDC-4124-AF49-D9BB8504DCAF}" srcOrd="0" destOrd="0" presId="urn:microsoft.com/office/officeart/2018/2/layout/IconLabelList"/>
    <dgm:cxn modelId="{DDC5F3B2-4300-4401-BF1B-6565C46EE961}" srcId="{A45C4D28-044B-41E2-8AA5-09477BE44E49}" destId="{2875E240-6718-414B-A900-4B4288E70B7C}" srcOrd="1" destOrd="0" parTransId="{1461AA18-8939-48B4-AAED-FCD2B6501F3F}" sibTransId="{E050FDF6-B350-4179-ADB5-A44885359EF8}"/>
    <dgm:cxn modelId="{9EAD5CC1-6500-48A0-AA06-A462022702F6}" type="presOf" srcId="{2875E240-6718-414B-A900-4B4288E70B7C}" destId="{F766F620-A01D-4A64-BE96-C606FD2169E6}" srcOrd="0" destOrd="0" presId="urn:microsoft.com/office/officeart/2018/2/layout/IconLabelList"/>
    <dgm:cxn modelId="{BBA333D6-AB6A-43C7-9C18-C3811416047C}" type="presParOf" srcId="{5DBC20DF-BF93-438A-8BAD-4B50C1648F6B}" destId="{7601DB1D-17A3-42B5-90C4-CCF8FD71101E}" srcOrd="0" destOrd="0" presId="urn:microsoft.com/office/officeart/2018/2/layout/IconLabelList"/>
    <dgm:cxn modelId="{3CFAC556-E0E1-406A-BC91-61D13382DE40}" type="presParOf" srcId="{7601DB1D-17A3-42B5-90C4-CCF8FD71101E}" destId="{49A59ACC-48BF-46C5-BC6E-0A6E0A48CD85}" srcOrd="0" destOrd="0" presId="urn:microsoft.com/office/officeart/2018/2/layout/IconLabelList"/>
    <dgm:cxn modelId="{5D2C45C3-9B79-46F2-8412-17DD833EDB02}" type="presParOf" srcId="{7601DB1D-17A3-42B5-90C4-CCF8FD71101E}" destId="{67CA9133-D496-4A89-83C9-4C8755E4EF28}" srcOrd="1" destOrd="0" presId="urn:microsoft.com/office/officeart/2018/2/layout/IconLabelList"/>
    <dgm:cxn modelId="{2AA3C852-2940-4B53-8C35-B79BEA153E6D}" type="presParOf" srcId="{7601DB1D-17A3-42B5-90C4-CCF8FD71101E}" destId="{DDBE9248-1DDC-4124-AF49-D9BB8504DCAF}" srcOrd="2" destOrd="0" presId="urn:microsoft.com/office/officeart/2018/2/layout/IconLabelList"/>
    <dgm:cxn modelId="{6C38F1E9-BC9C-47F3-8B5B-A6FE29B90308}" type="presParOf" srcId="{5DBC20DF-BF93-438A-8BAD-4B50C1648F6B}" destId="{4ADA9A65-F900-4879-971A-FEBE31C7E291}" srcOrd="1" destOrd="0" presId="urn:microsoft.com/office/officeart/2018/2/layout/IconLabelList"/>
    <dgm:cxn modelId="{5D2210D2-C334-47BD-A0F1-2DE01FAC6E75}" type="presParOf" srcId="{5DBC20DF-BF93-438A-8BAD-4B50C1648F6B}" destId="{48643A7B-1B44-4C3F-8C13-6BE04436AD79}" srcOrd="2" destOrd="0" presId="urn:microsoft.com/office/officeart/2018/2/layout/IconLabelList"/>
    <dgm:cxn modelId="{22B3F66F-3CE0-4968-8724-A2AAFD27E11A}" type="presParOf" srcId="{48643A7B-1B44-4C3F-8C13-6BE04436AD79}" destId="{B3138AD1-2E68-4B2B-AA1B-0078918B1E27}" srcOrd="0" destOrd="0" presId="urn:microsoft.com/office/officeart/2018/2/layout/IconLabelList"/>
    <dgm:cxn modelId="{2891C5A8-5C99-4467-B399-39E5347B1450}" type="presParOf" srcId="{48643A7B-1B44-4C3F-8C13-6BE04436AD79}" destId="{53357CEF-2FF1-42F0-861A-FE126C02F96D}" srcOrd="1" destOrd="0" presId="urn:microsoft.com/office/officeart/2018/2/layout/IconLabelList"/>
    <dgm:cxn modelId="{FD4EC97A-105F-43B7-B9D9-FF40FC7E948A}" type="presParOf" srcId="{48643A7B-1B44-4C3F-8C13-6BE04436AD79}" destId="{F766F620-A01D-4A64-BE96-C606FD2169E6}" srcOrd="2" destOrd="0" presId="urn:microsoft.com/office/officeart/2018/2/layout/IconLabelList"/>
    <dgm:cxn modelId="{4C75F8CA-F72B-4C19-81E7-BFE6106D5D42}" type="presParOf" srcId="{5DBC20DF-BF93-438A-8BAD-4B50C1648F6B}" destId="{74FC7E43-886B-43AD-9837-34497B5CF9B0}" srcOrd="3" destOrd="0" presId="urn:microsoft.com/office/officeart/2018/2/layout/IconLabelList"/>
    <dgm:cxn modelId="{D76F5A9F-7E85-412C-BFCA-585C423457E3}" type="presParOf" srcId="{5DBC20DF-BF93-438A-8BAD-4B50C1648F6B}" destId="{357A1FB5-1247-4756-BA57-BBC28F265CD7}" srcOrd="4" destOrd="0" presId="urn:microsoft.com/office/officeart/2018/2/layout/IconLabelList"/>
    <dgm:cxn modelId="{8B4F21C4-A2D7-48DE-91A2-70098C518FB6}" type="presParOf" srcId="{357A1FB5-1247-4756-BA57-BBC28F265CD7}" destId="{B14AE2EB-9F90-4BD0-AB91-CC4E6C91D7E5}" srcOrd="0" destOrd="0" presId="urn:microsoft.com/office/officeart/2018/2/layout/IconLabelList"/>
    <dgm:cxn modelId="{85ADF4C9-2BC9-4E61-8892-45586FE3477A}" type="presParOf" srcId="{357A1FB5-1247-4756-BA57-BBC28F265CD7}" destId="{43B12ACD-CF64-4E2F-9494-9188AFEAD4A3}" srcOrd="1" destOrd="0" presId="urn:microsoft.com/office/officeart/2018/2/layout/IconLabelList"/>
    <dgm:cxn modelId="{92D41623-B9E3-4E0B-9221-8A10A7CF6F5A}" type="presParOf" srcId="{357A1FB5-1247-4756-BA57-BBC28F265CD7}" destId="{3ADB7EF6-B70E-4BCA-A076-17218203E36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5C70FB-0894-44C3-8806-AB376BEBE1C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A6D4925-C674-40EA-ABDE-11E84BB962A3}">
      <dgm:prSet/>
      <dgm:spPr/>
      <dgm:t>
        <a:bodyPr/>
        <a:lstStyle/>
        <a:p>
          <a:r>
            <a:rPr lang="en-US" b="1" i="0" dirty="0"/>
            <a:t>The Altruist - Humanitarian</a:t>
          </a:r>
          <a:endParaRPr lang="en-US" dirty="0"/>
        </a:p>
      </dgm:t>
    </dgm:pt>
    <dgm:pt modelId="{2B4F4975-332B-48C5-A955-9D7E888F5CC4}" type="parTrans" cxnId="{B8246CFD-958C-4AFE-9C8D-C95AD20C9583}">
      <dgm:prSet/>
      <dgm:spPr/>
      <dgm:t>
        <a:bodyPr/>
        <a:lstStyle/>
        <a:p>
          <a:endParaRPr lang="en-US"/>
        </a:p>
      </dgm:t>
    </dgm:pt>
    <dgm:pt modelId="{67196B42-D157-478C-9395-5B5E8A49E2BE}" type="sibTrans" cxnId="{B8246CFD-958C-4AFE-9C8D-C95AD20C9583}">
      <dgm:prSet/>
      <dgm:spPr/>
      <dgm:t>
        <a:bodyPr/>
        <a:lstStyle/>
        <a:p>
          <a:endParaRPr lang="en-US"/>
        </a:p>
      </dgm:t>
    </dgm:pt>
    <dgm:pt modelId="{6805A5F0-365C-416F-B5D9-EB1CBCB693F4}">
      <dgm:prSet/>
      <dgm:spPr/>
      <dgm:t>
        <a:bodyPr/>
        <a:lstStyle/>
        <a:p>
          <a:r>
            <a:rPr lang="en-US" b="1" i="0" dirty="0"/>
            <a:t>The Builder - Founding</a:t>
          </a:r>
          <a:endParaRPr lang="en-US" dirty="0"/>
        </a:p>
      </dgm:t>
    </dgm:pt>
    <dgm:pt modelId="{E1035AA4-B0A0-457B-8B5E-D24970FE8B00}" type="parTrans" cxnId="{5DE3A872-E531-4A6D-906D-DA68B2BA8449}">
      <dgm:prSet/>
      <dgm:spPr/>
      <dgm:t>
        <a:bodyPr/>
        <a:lstStyle/>
        <a:p>
          <a:endParaRPr lang="en-US"/>
        </a:p>
      </dgm:t>
    </dgm:pt>
    <dgm:pt modelId="{8096C707-4091-4EEE-9607-58270DC47823}" type="sibTrans" cxnId="{5DE3A872-E531-4A6D-906D-DA68B2BA8449}">
      <dgm:prSet/>
      <dgm:spPr/>
      <dgm:t>
        <a:bodyPr/>
        <a:lstStyle/>
        <a:p>
          <a:endParaRPr lang="en-US"/>
        </a:p>
      </dgm:t>
    </dgm:pt>
    <dgm:pt modelId="{F281908C-8F2C-4C8B-AEC0-AABF980BC4AE}">
      <dgm:prSet/>
      <dgm:spPr/>
      <dgm:t>
        <a:bodyPr/>
        <a:lstStyle/>
        <a:p>
          <a:r>
            <a:rPr lang="en-US" b="1" i="0" dirty="0"/>
            <a:t>The Connector - Moderator</a:t>
          </a:r>
          <a:endParaRPr lang="en-US" dirty="0"/>
        </a:p>
      </dgm:t>
    </dgm:pt>
    <dgm:pt modelId="{24EA8A9F-ED44-4066-AE2B-514639B24D05}" type="parTrans" cxnId="{29742852-0127-44A8-B733-785FB4340270}">
      <dgm:prSet/>
      <dgm:spPr/>
      <dgm:t>
        <a:bodyPr/>
        <a:lstStyle/>
        <a:p>
          <a:endParaRPr lang="en-US"/>
        </a:p>
      </dgm:t>
    </dgm:pt>
    <dgm:pt modelId="{1B77A411-3F1E-43B8-8099-21E6E9715B67}" type="sibTrans" cxnId="{29742852-0127-44A8-B733-785FB4340270}">
      <dgm:prSet/>
      <dgm:spPr/>
      <dgm:t>
        <a:bodyPr/>
        <a:lstStyle/>
        <a:p>
          <a:endParaRPr lang="en-US"/>
        </a:p>
      </dgm:t>
    </dgm:pt>
    <dgm:pt modelId="{0B12DE55-4F4A-4A22-86F2-86441895F9C1}">
      <dgm:prSet/>
      <dgm:spPr/>
      <dgm:t>
        <a:bodyPr/>
        <a:lstStyle/>
        <a:p>
          <a:r>
            <a:rPr lang="en-US" b="1" i="0" dirty="0"/>
            <a:t>The Conceiver – Think outside the box</a:t>
          </a:r>
          <a:endParaRPr lang="en-US" dirty="0"/>
        </a:p>
      </dgm:t>
    </dgm:pt>
    <dgm:pt modelId="{76414AF8-D444-47D1-9A8F-E1A360CB15AA}" type="parTrans" cxnId="{F1C159EA-4923-4D92-954C-09E50F77E154}">
      <dgm:prSet/>
      <dgm:spPr/>
      <dgm:t>
        <a:bodyPr/>
        <a:lstStyle/>
        <a:p>
          <a:endParaRPr lang="en-US"/>
        </a:p>
      </dgm:t>
    </dgm:pt>
    <dgm:pt modelId="{8E7CAE46-3CB9-4184-AFB9-8F9831BFE721}" type="sibTrans" cxnId="{F1C159EA-4923-4D92-954C-09E50F77E154}">
      <dgm:prSet/>
      <dgm:spPr/>
      <dgm:t>
        <a:bodyPr/>
        <a:lstStyle/>
        <a:p>
          <a:endParaRPr lang="en-US"/>
        </a:p>
      </dgm:t>
    </dgm:pt>
    <dgm:pt modelId="{ADB635C3-6A63-4BD5-99C6-425C35323A1A}">
      <dgm:prSet/>
      <dgm:spPr/>
      <dgm:t>
        <a:bodyPr/>
        <a:lstStyle/>
        <a:p>
          <a:r>
            <a:rPr lang="en-US" b="1" i="0" dirty="0"/>
            <a:t>The Creator – Originator</a:t>
          </a:r>
          <a:endParaRPr lang="en-US" dirty="0"/>
        </a:p>
      </dgm:t>
    </dgm:pt>
    <dgm:pt modelId="{5753541D-57F4-4226-A95A-6F01C3566233}" type="parTrans" cxnId="{7B9D7DE8-AE9E-4404-82A2-0CEB2EC96534}">
      <dgm:prSet/>
      <dgm:spPr/>
      <dgm:t>
        <a:bodyPr/>
        <a:lstStyle/>
        <a:p>
          <a:endParaRPr lang="en-US"/>
        </a:p>
      </dgm:t>
    </dgm:pt>
    <dgm:pt modelId="{A5FEA6BF-051A-456C-B7DC-34A83E71FC03}" type="sibTrans" cxnId="{7B9D7DE8-AE9E-4404-82A2-0CEB2EC96534}">
      <dgm:prSet/>
      <dgm:spPr/>
      <dgm:t>
        <a:bodyPr/>
        <a:lstStyle/>
        <a:p>
          <a:endParaRPr lang="en-US"/>
        </a:p>
      </dgm:t>
    </dgm:pt>
    <dgm:pt modelId="{C9AB8092-031A-4BE9-93D4-F3280DD5F83C}">
      <dgm:prSet/>
      <dgm:spPr/>
      <dgm:t>
        <a:bodyPr/>
        <a:lstStyle/>
        <a:p>
          <a:r>
            <a:rPr lang="en-US" b="1" i="0" dirty="0"/>
            <a:t>The Discoverer - Innovators</a:t>
          </a:r>
          <a:endParaRPr lang="en-US" dirty="0"/>
        </a:p>
      </dgm:t>
    </dgm:pt>
    <dgm:pt modelId="{0D43F695-00AF-4A32-80A7-BA914E1D5B86}" type="parTrans" cxnId="{54234B18-33C1-4D10-886D-FCB140CE7E22}">
      <dgm:prSet/>
      <dgm:spPr/>
      <dgm:t>
        <a:bodyPr/>
        <a:lstStyle/>
        <a:p>
          <a:endParaRPr lang="en-US"/>
        </a:p>
      </dgm:t>
    </dgm:pt>
    <dgm:pt modelId="{E3C56E77-A43C-48F3-915F-4C7A38D3754D}" type="sibTrans" cxnId="{54234B18-33C1-4D10-886D-FCB140CE7E22}">
      <dgm:prSet/>
      <dgm:spPr/>
      <dgm:t>
        <a:bodyPr/>
        <a:lstStyle/>
        <a:p>
          <a:endParaRPr lang="en-US"/>
        </a:p>
      </dgm:t>
    </dgm:pt>
    <dgm:pt modelId="{09BE0CEE-111C-4CDB-8996-158EDB6319E0}">
      <dgm:prSet/>
      <dgm:spPr/>
      <dgm:t>
        <a:bodyPr/>
        <a:lstStyle/>
        <a:p>
          <a:r>
            <a:rPr lang="en-US" b="1" i="0" dirty="0"/>
            <a:t>The Healer - Fixer</a:t>
          </a:r>
          <a:endParaRPr lang="en-US" dirty="0"/>
        </a:p>
      </dgm:t>
    </dgm:pt>
    <dgm:pt modelId="{0212198D-28EB-4917-85DF-0BBE67EF856B}" type="parTrans" cxnId="{BDF02E2B-9070-4485-B6CE-7C8C3EAE5CBF}">
      <dgm:prSet/>
      <dgm:spPr/>
      <dgm:t>
        <a:bodyPr/>
        <a:lstStyle/>
        <a:p>
          <a:endParaRPr lang="en-US"/>
        </a:p>
      </dgm:t>
    </dgm:pt>
    <dgm:pt modelId="{22E9FDE1-FC02-494B-89F8-590FAEDAB1DB}" type="sibTrans" cxnId="{BDF02E2B-9070-4485-B6CE-7C8C3EAE5CBF}">
      <dgm:prSet/>
      <dgm:spPr/>
      <dgm:t>
        <a:bodyPr/>
        <a:lstStyle/>
        <a:p>
          <a:endParaRPr lang="en-US"/>
        </a:p>
      </dgm:t>
    </dgm:pt>
    <dgm:pt modelId="{5908ACF3-555E-429F-B22F-99495D318F0C}">
      <dgm:prSet/>
      <dgm:spPr/>
      <dgm:t>
        <a:bodyPr/>
        <a:lstStyle/>
        <a:p>
          <a:r>
            <a:rPr lang="en-US" b="1" i="0" dirty="0"/>
            <a:t>The Processor - Sustainer</a:t>
          </a:r>
          <a:endParaRPr lang="en-US" dirty="0"/>
        </a:p>
      </dgm:t>
    </dgm:pt>
    <dgm:pt modelId="{9ECE7B06-777E-414F-B3C4-2E52F26259ED}" type="parTrans" cxnId="{E15C2B41-5A03-47FB-82BE-0913E364EB4B}">
      <dgm:prSet/>
      <dgm:spPr/>
      <dgm:t>
        <a:bodyPr/>
        <a:lstStyle/>
        <a:p>
          <a:endParaRPr lang="en-US"/>
        </a:p>
      </dgm:t>
    </dgm:pt>
    <dgm:pt modelId="{B1B1B00A-7198-480E-932A-B2115B475E90}" type="sibTrans" cxnId="{E15C2B41-5A03-47FB-82BE-0913E364EB4B}">
      <dgm:prSet/>
      <dgm:spPr/>
      <dgm:t>
        <a:bodyPr/>
        <a:lstStyle/>
        <a:p>
          <a:endParaRPr lang="en-US"/>
        </a:p>
      </dgm:t>
    </dgm:pt>
    <dgm:pt modelId="{91E87E5B-EE62-42F1-91D7-E28981F642BC}">
      <dgm:prSet/>
      <dgm:spPr/>
      <dgm:t>
        <a:bodyPr/>
        <a:lstStyle/>
        <a:p>
          <a:r>
            <a:rPr lang="en-US" b="1" i="0" dirty="0"/>
            <a:t>The Teacher - Passionate</a:t>
          </a:r>
          <a:endParaRPr lang="en-US" dirty="0"/>
        </a:p>
      </dgm:t>
    </dgm:pt>
    <dgm:pt modelId="{9EEF67CD-0D73-430C-99AA-6531995BC277}" type="parTrans" cxnId="{D175D8B2-1EBB-4BE3-9BBE-E333823B12AC}">
      <dgm:prSet/>
      <dgm:spPr/>
      <dgm:t>
        <a:bodyPr/>
        <a:lstStyle/>
        <a:p>
          <a:endParaRPr lang="en-US"/>
        </a:p>
      </dgm:t>
    </dgm:pt>
    <dgm:pt modelId="{6C0D4948-C217-4DE7-A173-E36537F1E4FC}" type="sibTrans" cxnId="{D175D8B2-1EBB-4BE3-9BBE-E333823B12AC}">
      <dgm:prSet/>
      <dgm:spPr/>
      <dgm:t>
        <a:bodyPr/>
        <a:lstStyle/>
        <a:p>
          <a:endParaRPr lang="en-US"/>
        </a:p>
      </dgm:t>
    </dgm:pt>
    <dgm:pt modelId="{A1F50023-142C-47C3-92A8-4A4A977EE443}">
      <dgm:prSet/>
      <dgm:spPr/>
      <dgm:t>
        <a:bodyPr/>
        <a:lstStyle/>
        <a:p>
          <a:r>
            <a:rPr lang="en-US" b="1" i="0" dirty="0"/>
            <a:t>The Transformer – Change Agent</a:t>
          </a:r>
          <a:endParaRPr lang="en-US" dirty="0"/>
        </a:p>
      </dgm:t>
    </dgm:pt>
    <dgm:pt modelId="{CB1AB353-6EE2-42FA-BF7B-874AC74CC377}" type="parTrans" cxnId="{0E95DAEE-F29C-44DB-BF6F-F8C9B106E10D}">
      <dgm:prSet/>
      <dgm:spPr/>
      <dgm:t>
        <a:bodyPr/>
        <a:lstStyle/>
        <a:p>
          <a:endParaRPr lang="en-US"/>
        </a:p>
      </dgm:t>
    </dgm:pt>
    <dgm:pt modelId="{351B0275-2310-4ABF-AF8D-41CABAA8923C}" type="sibTrans" cxnId="{0E95DAEE-F29C-44DB-BF6F-F8C9B106E10D}">
      <dgm:prSet/>
      <dgm:spPr/>
      <dgm:t>
        <a:bodyPr/>
        <a:lstStyle/>
        <a:p>
          <a:endParaRPr lang="en-US"/>
        </a:p>
      </dgm:t>
    </dgm:pt>
    <dgm:pt modelId="{64A8081A-4243-4570-8FA8-09760D40C78F}" type="pres">
      <dgm:prSet presAssocID="{BF5C70FB-0894-44C3-8806-AB376BEBE1CA}" presName="linear" presStyleCnt="0">
        <dgm:presLayoutVars>
          <dgm:animLvl val="lvl"/>
          <dgm:resizeHandles val="exact"/>
        </dgm:presLayoutVars>
      </dgm:prSet>
      <dgm:spPr/>
    </dgm:pt>
    <dgm:pt modelId="{1800863B-106D-4AEF-8F47-3DEF16596C10}" type="pres">
      <dgm:prSet presAssocID="{5A6D4925-C674-40EA-ABDE-11E84BB962A3}" presName="parentText" presStyleLbl="node1" presStyleIdx="0" presStyleCnt="10">
        <dgm:presLayoutVars>
          <dgm:chMax val="0"/>
          <dgm:bulletEnabled val="1"/>
        </dgm:presLayoutVars>
      </dgm:prSet>
      <dgm:spPr/>
    </dgm:pt>
    <dgm:pt modelId="{BB74E505-C16C-404D-AA33-A4450DCC975A}" type="pres">
      <dgm:prSet presAssocID="{67196B42-D157-478C-9395-5B5E8A49E2BE}" presName="spacer" presStyleCnt="0"/>
      <dgm:spPr/>
    </dgm:pt>
    <dgm:pt modelId="{3E346AC4-B0C4-47C4-9A89-3001F7549FB3}" type="pres">
      <dgm:prSet presAssocID="{6805A5F0-365C-416F-B5D9-EB1CBCB693F4}" presName="parentText" presStyleLbl="node1" presStyleIdx="1" presStyleCnt="10">
        <dgm:presLayoutVars>
          <dgm:chMax val="0"/>
          <dgm:bulletEnabled val="1"/>
        </dgm:presLayoutVars>
      </dgm:prSet>
      <dgm:spPr/>
    </dgm:pt>
    <dgm:pt modelId="{ED541C2E-002F-453E-A8DD-566A1E91FF2C}" type="pres">
      <dgm:prSet presAssocID="{8096C707-4091-4EEE-9607-58270DC47823}" presName="spacer" presStyleCnt="0"/>
      <dgm:spPr/>
    </dgm:pt>
    <dgm:pt modelId="{F8EDE543-4937-44C4-B10D-A2FFDCF7BBD6}" type="pres">
      <dgm:prSet presAssocID="{F281908C-8F2C-4C8B-AEC0-AABF980BC4AE}" presName="parentText" presStyleLbl="node1" presStyleIdx="2" presStyleCnt="10">
        <dgm:presLayoutVars>
          <dgm:chMax val="0"/>
          <dgm:bulletEnabled val="1"/>
        </dgm:presLayoutVars>
      </dgm:prSet>
      <dgm:spPr/>
    </dgm:pt>
    <dgm:pt modelId="{F24DC07F-1B11-4F9E-98EE-91EA6AA5B324}" type="pres">
      <dgm:prSet presAssocID="{1B77A411-3F1E-43B8-8099-21E6E9715B67}" presName="spacer" presStyleCnt="0"/>
      <dgm:spPr/>
    </dgm:pt>
    <dgm:pt modelId="{689D0AE8-5B39-4338-86F2-255F915243AF}" type="pres">
      <dgm:prSet presAssocID="{0B12DE55-4F4A-4A22-86F2-86441895F9C1}" presName="parentText" presStyleLbl="node1" presStyleIdx="3" presStyleCnt="10">
        <dgm:presLayoutVars>
          <dgm:chMax val="0"/>
          <dgm:bulletEnabled val="1"/>
        </dgm:presLayoutVars>
      </dgm:prSet>
      <dgm:spPr/>
    </dgm:pt>
    <dgm:pt modelId="{A2BE756A-B56A-489D-9942-D44225C1A061}" type="pres">
      <dgm:prSet presAssocID="{8E7CAE46-3CB9-4184-AFB9-8F9831BFE721}" presName="spacer" presStyleCnt="0"/>
      <dgm:spPr/>
    </dgm:pt>
    <dgm:pt modelId="{6B419E59-EAD0-4F83-A601-1F3C2BA14315}" type="pres">
      <dgm:prSet presAssocID="{ADB635C3-6A63-4BD5-99C6-425C35323A1A}" presName="parentText" presStyleLbl="node1" presStyleIdx="4" presStyleCnt="10">
        <dgm:presLayoutVars>
          <dgm:chMax val="0"/>
          <dgm:bulletEnabled val="1"/>
        </dgm:presLayoutVars>
      </dgm:prSet>
      <dgm:spPr/>
    </dgm:pt>
    <dgm:pt modelId="{67446C28-08FD-4211-A4C9-FF5855536219}" type="pres">
      <dgm:prSet presAssocID="{A5FEA6BF-051A-456C-B7DC-34A83E71FC03}" presName="spacer" presStyleCnt="0"/>
      <dgm:spPr/>
    </dgm:pt>
    <dgm:pt modelId="{63E5C944-D804-4E43-840C-6C440EBDCBA4}" type="pres">
      <dgm:prSet presAssocID="{C9AB8092-031A-4BE9-93D4-F3280DD5F83C}" presName="parentText" presStyleLbl="node1" presStyleIdx="5" presStyleCnt="10">
        <dgm:presLayoutVars>
          <dgm:chMax val="0"/>
          <dgm:bulletEnabled val="1"/>
        </dgm:presLayoutVars>
      </dgm:prSet>
      <dgm:spPr/>
    </dgm:pt>
    <dgm:pt modelId="{239F453F-F806-456A-81CD-86E5CA64EE89}" type="pres">
      <dgm:prSet presAssocID="{E3C56E77-A43C-48F3-915F-4C7A38D3754D}" presName="spacer" presStyleCnt="0"/>
      <dgm:spPr/>
    </dgm:pt>
    <dgm:pt modelId="{E696DBE5-8EDD-49B0-8387-1CBD317AFCC8}" type="pres">
      <dgm:prSet presAssocID="{09BE0CEE-111C-4CDB-8996-158EDB6319E0}" presName="parentText" presStyleLbl="node1" presStyleIdx="6" presStyleCnt="10">
        <dgm:presLayoutVars>
          <dgm:chMax val="0"/>
          <dgm:bulletEnabled val="1"/>
        </dgm:presLayoutVars>
      </dgm:prSet>
      <dgm:spPr/>
    </dgm:pt>
    <dgm:pt modelId="{D46F9700-24C2-4891-93DB-90F77826971B}" type="pres">
      <dgm:prSet presAssocID="{22E9FDE1-FC02-494B-89F8-590FAEDAB1DB}" presName="spacer" presStyleCnt="0"/>
      <dgm:spPr/>
    </dgm:pt>
    <dgm:pt modelId="{92D6B04F-9169-4ABF-9C85-C7C1C25EEA38}" type="pres">
      <dgm:prSet presAssocID="{5908ACF3-555E-429F-B22F-99495D318F0C}" presName="parentText" presStyleLbl="node1" presStyleIdx="7" presStyleCnt="10">
        <dgm:presLayoutVars>
          <dgm:chMax val="0"/>
          <dgm:bulletEnabled val="1"/>
        </dgm:presLayoutVars>
      </dgm:prSet>
      <dgm:spPr/>
    </dgm:pt>
    <dgm:pt modelId="{709242AD-D46E-4E5F-94E8-7E83AD3C8360}" type="pres">
      <dgm:prSet presAssocID="{B1B1B00A-7198-480E-932A-B2115B475E90}" presName="spacer" presStyleCnt="0"/>
      <dgm:spPr/>
    </dgm:pt>
    <dgm:pt modelId="{4227A134-AE35-45E7-92BB-939F03A14E22}" type="pres">
      <dgm:prSet presAssocID="{91E87E5B-EE62-42F1-91D7-E28981F642BC}" presName="parentText" presStyleLbl="node1" presStyleIdx="8" presStyleCnt="10">
        <dgm:presLayoutVars>
          <dgm:chMax val="0"/>
          <dgm:bulletEnabled val="1"/>
        </dgm:presLayoutVars>
      </dgm:prSet>
      <dgm:spPr/>
    </dgm:pt>
    <dgm:pt modelId="{7964C9B2-D4E6-4C24-8E00-F67396BF4B1E}" type="pres">
      <dgm:prSet presAssocID="{6C0D4948-C217-4DE7-A173-E36537F1E4FC}" presName="spacer" presStyleCnt="0"/>
      <dgm:spPr/>
    </dgm:pt>
    <dgm:pt modelId="{309F36B0-8309-4E52-B0F5-8B141CF60737}" type="pres">
      <dgm:prSet presAssocID="{A1F50023-142C-47C3-92A8-4A4A977EE443}" presName="parentText" presStyleLbl="node1" presStyleIdx="9" presStyleCnt="10">
        <dgm:presLayoutVars>
          <dgm:chMax val="0"/>
          <dgm:bulletEnabled val="1"/>
        </dgm:presLayoutVars>
      </dgm:prSet>
      <dgm:spPr/>
    </dgm:pt>
  </dgm:ptLst>
  <dgm:cxnLst>
    <dgm:cxn modelId="{A81E4807-CC10-4387-9D6F-DC1C6EBEC402}" type="presOf" srcId="{91E87E5B-EE62-42F1-91D7-E28981F642BC}" destId="{4227A134-AE35-45E7-92BB-939F03A14E22}" srcOrd="0" destOrd="0" presId="urn:microsoft.com/office/officeart/2005/8/layout/vList2"/>
    <dgm:cxn modelId="{54234B18-33C1-4D10-886D-FCB140CE7E22}" srcId="{BF5C70FB-0894-44C3-8806-AB376BEBE1CA}" destId="{C9AB8092-031A-4BE9-93D4-F3280DD5F83C}" srcOrd="5" destOrd="0" parTransId="{0D43F695-00AF-4A32-80A7-BA914E1D5B86}" sibTransId="{E3C56E77-A43C-48F3-915F-4C7A38D3754D}"/>
    <dgm:cxn modelId="{BF682227-2FD8-42AF-A3F2-542C667019AD}" type="presOf" srcId="{5908ACF3-555E-429F-B22F-99495D318F0C}" destId="{92D6B04F-9169-4ABF-9C85-C7C1C25EEA38}" srcOrd="0" destOrd="0" presId="urn:microsoft.com/office/officeart/2005/8/layout/vList2"/>
    <dgm:cxn modelId="{BDB9A029-C53C-412C-B530-C34D694AA84F}" type="presOf" srcId="{09BE0CEE-111C-4CDB-8996-158EDB6319E0}" destId="{E696DBE5-8EDD-49B0-8387-1CBD317AFCC8}" srcOrd="0" destOrd="0" presId="urn:microsoft.com/office/officeart/2005/8/layout/vList2"/>
    <dgm:cxn modelId="{BDF02E2B-9070-4485-B6CE-7C8C3EAE5CBF}" srcId="{BF5C70FB-0894-44C3-8806-AB376BEBE1CA}" destId="{09BE0CEE-111C-4CDB-8996-158EDB6319E0}" srcOrd="6" destOrd="0" parTransId="{0212198D-28EB-4917-85DF-0BBE67EF856B}" sibTransId="{22E9FDE1-FC02-494B-89F8-590FAEDAB1DB}"/>
    <dgm:cxn modelId="{E15C2B41-5A03-47FB-82BE-0913E364EB4B}" srcId="{BF5C70FB-0894-44C3-8806-AB376BEBE1CA}" destId="{5908ACF3-555E-429F-B22F-99495D318F0C}" srcOrd="7" destOrd="0" parTransId="{9ECE7B06-777E-414F-B3C4-2E52F26259ED}" sibTransId="{B1B1B00A-7198-480E-932A-B2115B475E90}"/>
    <dgm:cxn modelId="{CC17506A-7CEF-48D7-84CC-C3B428FB6B7A}" type="presOf" srcId="{BF5C70FB-0894-44C3-8806-AB376BEBE1CA}" destId="{64A8081A-4243-4570-8FA8-09760D40C78F}" srcOrd="0" destOrd="0" presId="urn:microsoft.com/office/officeart/2005/8/layout/vList2"/>
    <dgm:cxn modelId="{8883BD6F-09E3-483F-A002-F20F36D3730A}" type="presOf" srcId="{5A6D4925-C674-40EA-ABDE-11E84BB962A3}" destId="{1800863B-106D-4AEF-8F47-3DEF16596C10}" srcOrd="0" destOrd="0" presId="urn:microsoft.com/office/officeart/2005/8/layout/vList2"/>
    <dgm:cxn modelId="{29742852-0127-44A8-B733-785FB4340270}" srcId="{BF5C70FB-0894-44C3-8806-AB376BEBE1CA}" destId="{F281908C-8F2C-4C8B-AEC0-AABF980BC4AE}" srcOrd="2" destOrd="0" parTransId="{24EA8A9F-ED44-4066-AE2B-514639B24D05}" sibTransId="{1B77A411-3F1E-43B8-8099-21E6E9715B67}"/>
    <dgm:cxn modelId="{5DE3A872-E531-4A6D-906D-DA68B2BA8449}" srcId="{BF5C70FB-0894-44C3-8806-AB376BEBE1CA}" destId="{6805A5F0-365C-416F-B5D9-EB1CBCB693F4}" srcOrd="1" destOrd="0" parTransId="{E1035AA4-B0A0-457B-8B5E-D24970FE8B00}" sibTransId="{8096C707-4091-4EEE-9607-58270DC47823}"/>
    <dgm:cxn modelId="{ECF3E797-EFF6-45F8-B166-7F36D5E306C7}" type="presOf" srcId="{0B12DE55-4F4A-4A22-86F2-86441895F9C1}" destId="{689D0AE8-5B39-4338-86F2-255F915243AF}" srcOrd="0" destOrd="0" presId="urn:microsoft.com/office/officeart/2005/8/layout/vList2"/>
    <dgm:cxn modelId="{D175D8B2-1EBB-4BE3-9BBE-E333823B12AC}" srcId="{BF5C70FB-0894-44C3-8806-AB376BEBE1CA}" destId="{91E87E5B-EE62-42F1-91D7-E28981F642BC}" srcOrd="8" destOrd="0" parTransId="{9EEF67CD-0D73-430C-99AA-6531995BC277}" sibTransId="{6C0D4948-C217-4DE7-A173-E36537F1E4FC}"/>
    <dgm:cxn modelId="{A83868CB-6019-48CD-BEFD-26CDF86475B5}" type="presOf" srcId="{F281908C-8F2C-4C8B-AEC0-AABF980BC4AE}" destId="{F8EDE543-4937-44C4-B10D-A2FFDCF7BBD6}" srcOrd="0" destOrd="0" presId="urn:microsoft.com/office/officeart/2005/8/layout/vList2"/>
    <dgm:cxn modelId="{FC3193D5-54A5-45D9-A986-44024CF1F22F}" type="presOf" srcId="{C9AB8092-031A-4BE9-93D4-F3280DD5F83C}" destId="{63E5C944-D804-4E43-840C-6C440EBDCBA4}" srcOrd="0" destOrd="0" presId="urn:microsoft.com/office/officeart/2005/8/layout/vList2"/>
    <dgm:cxn modelId="{A112C2DA-12F2-44B1-BD49-0D7CE22FB00D}" type="presOf" srcId="{A1F50023-142C-47C3-92A8-4A4A977EE443}" destId="{309F36B0-8309-4E52-B0F5-8B141CF60737}" srcOrd="0" destOrd="0" presId="urn:microsoft.com/office/officeart/2005/8/layout/vList2"/>
    <dgm:cxn modelId="{7B9D7DE8-AE9E-4404-82A2-0CEB2EC96534}" srcId="{BF5C70FB-0894-44C3-8806-AB376BEBE1CA}" destId="{ADB635C3-6A63-4BD5-99C6-425C35323A1A}" srcOrd="4" destOrd="0" parTransId="{5753541D-57F4-4226-A95A-6F01C3566233}" sibTransId="{A5FEA6BF-051A-456C-B7DC-34A83E71FC03}"/>
    <dgm:cxn modelId="{F1C159EA-4923-4D92-954C-09E50F77E154}" srcId="{BF5C70FB-0894-44C3-8806-AB376BEBE1CA}" destId="{0B12DE55-4F4A-4A22-86F2-86441895F9C1}" srcOrd="3" destOrd="0" parTransId="{76414AF8-D444-47D1-9A8F-E1A360CB15AA}" sibTransId="{8E7CAE46-3CB9-4184-AFB9-8F9831BFE721}"/>
    <dgm:cxn modelId="{7F918BEC-B36D-43E4-BA13-4466A35ACF82}" type="presOf" srcId="{6805A5F0-365C-416F-B5D9-EB1CBCB693F4}" destId="{3E346AC4-B0C4-47C4-9A89-3001F7549FB3}" srcOrd="0" destOrd="0" presId="urn:microsoft.com/office/officeart/2005/8/layout/vList2"/>
    <dgm:cxn modelId="{0E95DAEE-F29C-44DB-BF6F-F8C9B106E10D}" srcId="{BF5C70FB-0894-44C3-8806-AB376BEBE1CA}" destId="{A1F50023-142C-47C3-92A8-4A4A977EE443}" srcOrd="9" destOrd="0" parTransId="{CB1AB353-6EE2-42FA-BF7B-874AC74CC377}" sibTransId="{351B0275-2310-4ABF-AF8D-41CABAA8923C}"/>
    <dgm:cxn modelId="{BB9708F8-9621-4DAF-91AD-A5BC1A1037BE}" type="presOf" srcId="{ADB635C3-6A63-4BD5-99C6-425C35323A1A}" destId="{6B419E59-EAD0-4F83-A601-1F3C2BA14315}" srcOrd="0" destOrd="0" presId="urn:microsoft.com/office/officeart/2005/8/layout/vList2"/>
    <dgm:cxn modelId="{B8246CFD-958C-4AFE-9C8D-C95AD20C9583}" srcId="{BF5C70FB-0894-44C3-8806-AB376BEBE1CA}" destId="{5A6D4925-C674-40EA-ABDE-11E84BB962A3}" srcOrd="0" destOrd="0" parTransId="{2B4F4975-332B-48C5-A955-9D7E888F5CC4}" sibTransId="{67196B42-D157-478C-9395-5B5E8A49E2BE}"/>
    <dgm:cxn modelId="{893DF7C1-5288-4317-820B-C0CC0080959A}" type="presParOf" srcId="{64A8081A-4243-4570-8FA8-09760D40C78F}" destId="{1800863B-106D-4AEF-8F47-3DEF16596C10}" srcOrd="0" destOrd="0" presId="urn:microsoft.com/office/officeart/2005/8/layout/vList2"/>
    <dgm:cxn modelId="{CAB4B0A0-8553-4FF2-8D68-E82A7E6D5E25}" type="presParOf" srcId="{64A8081A-4243-4570-8FA8-09760D40C78F}" destId="{BB74E505-C16C-404D-AA33-A4450DCC975A}" srcOrd="1" destOrd="0" presId="urn:microsoft.com/office/officeart/2005/8/layout/vList2"/>
    <dgm:cxn modelId="{70836584-B700-4B2F-8ADC-3734DE3D1F2C}" type="presParOf" srcId="{64A8081A-4243-4570-8FA8-09760D40C78F}" destId="{3E346AC4-B0C4-47C4-9A89-3001F7549FB3}" srcOrd="2" destOrd="0" presId="urn:microsoft.com/office/officeart/2005/8/layout/vList2"/>
    <dgm:cxn modelId="{B07E1EB7-A5E2-4EEB-8A3C-FB0A5E91EDE8}" type="presParOf" srcId="{64A8081A-4243-4570-8FA8-09760D40C78F}" destId="{ED541C2E-002F-453E-A8DD-566A1E91FF2C}" srcOrd="3" destOrd="0" presId="urn:microsoft.com/office/officeart/2005/8/layout/vList2"/>
    <dgm:cxn modelId="{85E5C4A3-2C91-4BDE-8AF1-8979776EBF54}" type="presParOf" srcId="{64A8081A-4243-4570-8FA8-09760D40C78F}" destId="{F8EDE543-4937-44C4-B10D-A2FFDCF7BBD6}" srcOrd="4" destOrd="0" presId="urn:microsoft.com/office/officeart/2005/8/layout/vList2"/>
    <dgm:cxn modelId="{135F7F89-F9F7-450E-BD8A-2DA40766ED5D}" type="presParOf" srcId="{64A8081A-4243-4570-8FA8-09760D40C78F}" destId="{F24DC07F-1B11-4F9E-98EE-91EA6AA5B324}" srcOrd="5" destOrd="0" presId="urn:microsoft.com/office/officeart/2005/8/layout/vList2"/>
    <dgm:cxn modelId="{58384DDA-620C-41AB-90D1-5F9F2438D5D4}" type="presParOf" srcId="{64A8081A-4243-4570-8FA8-09760D40C78F}" destId="{689D0AE8-5B39-4338-86F2-255F915243AF}" srcOrd="6" destOrd="0" presId="urn:microsoft.com/office/officeart/2005/8/layout/vList2"/>
    <dgm:cxn modelId="{8C5111B0-961B-4E24-AA49-96F04195B6B1}" type="presParOf" srcId="{64A8081A-4243-4570-8FA8-09760D40C78F}" destId="{A2BE756A-B56A-489D-9942-D44225C1A061}" srcOrd="7" destOrd="0" presId="urn:microsoft.com/office/officeart/2005/8/layout/vList2"/>
    <dgm:cxn modelId="{8C2EA1FC-0ED1-4F82-9AA6-1CCE731F1AE7}" type="presParOf" srcId="{64A8081A-4243-4570-8FA8-09760D40C78F}" destId="{6B419E59-EAD0-4F83-A601-1F3C2BA14315}" srcOrd="8" destOrd="0" presId="urn:microsoft.com/office/officeart/2005/8/layout/vList2"/>
    <dgm:cxn modelId="{88126EE6-A985-43AD-BC0D-7337F6C497B2}" type="presParOf" srcId="{64A8081A-4243-4570-8FA8-09760D40C78F}" destId="{67446C28-08FD-4211-A4C9-FF5855536219}" srcOrd="9" destOrd="0" presId="urn:microsoft.com/office/officeart/2005/8/layout/vList2"/>
    <dgm:cxn modelId="{E352F7BA-47B3-48E7-A561-996A5034A27F}" type="presParOf" srcId="{64A8081A-4243-4570-8FA8-09760D40C78F}" destId="{63E5C944-D804-4E43-840C-6C440EBDCBA4}" srcOrd="10" destOrd="0" presId="urn:microsoft.com/office/officeart/2005/8/layout/vList2"/>
    <dgm:cxn modelId="{7D7D5DAA-50D6-4C65-BD28-4B1ED0BC3754}" type="presParOf" srcId="{64A8081A-4243-4570-8FA8-09760D40C78F}" destId="{239F453F-F806-456A-81CD-86E5CA64EE89}" srcOrd="11" destOrd="0" presId="urn:microsoft.com/office/officeart/2005/8/layout/vList2"/>
    <dgm:cxn modelId="{DCE7F602-58F1-4E8D-BE85-7792C5228C1C}" type="presParOf" srcId="{64A8081A-4243-4570-8FA8-09760D40C78F}" destId="{E696DBE5-8EDD-49B0-8387-1CBD317AFCC8}" srcOrd="12" destOrd="0" presId="urn:microsoft.com/office/officeart/2005/8/layout/vList2"/>
    <dgm:cxn modelId="{53540226-FE2C-4DA0-9603-B03FCDE1B3FD}" type="presParOf" srcId="{64A8081A-4243-4570-8FA8-09760D40C78F}" destId="{D46F9700-24C2-4891-93DB-90F77826971B}" srcOrd="13" destOrd="0" presId="urn:microsoft.com/office/officeart/2005/8/layout/vList2"/>
    <dgm:cxn modelId="{1347E711-C3DC-458B-B3DC-5E242067A535}" type="presParOf" srcId="{64A8081A-4243-4570-8FA8-09760D40C78F}" destId="{92D6B04F-9169-4ABF-9C85-C7C1C25EEA38}" srcOrd="14" destOrd="0" presId="urn:microsoft.com/office/officeart/2005/8/layout/vList2"/>
    <dgm:cxn modelId="{641BA4BD-89B1-4FDF-BCB5-A92FC4922629}" type="presParOf" srcId="{64A8081A-4243-4570-8FA8-09760D40C78F}" destId="{709242AD-D46E-4E5F-94E8-7E83AD3C8360}" srcOrd="15" destOrd="0" presId="urn:microsoft.com/office/officeart/2005/8/layout/vList2"/>
    <dgm:cxn modelId="{F262A480-4FEE-4A08-8A65-9C4018B405BD}" type="presParOf" srcId="{64A8081A-4243-4570-8FA8-09760D40C78F}" destId="{4227A134-AE35-45E7-92BB-939F03A14E22}" srcOrd="16" destOrd="0" presId="urn:microsoft.com/office/officeart/2005/8/layout/vList2"/>
    <dgm:cxn modelId="{556F4F96-F916-497F-A7E3-D9B976DC3679}" type="presParOf" srcId="{64A8081A-4243-4570-8FA8-09760D40C78F}" destId="{7964C9B2-D4E6-4C24-8E00-F67396BF4B1E}" srcOrd="17" destOrd="0" presId="urn:microsoft.com/office/officeart/2005/8/layout/vList2"/>
    <dgm:cxn modelId="{ADAB38C5-1725-45A7-891C-9F3E28ABF8E0}" type="presParOf" srcId="{64A8081A-4243-4570-8FA8-09760D40C78F}" destId="{309F36B0-8309-4E52-B0F5-8B141CF60737}"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08252C-DFA3-4485-BC3B-4161C49D7CE2}"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4A8B7917-F7D9-42B1-8D90-191ECC4804FA}">
      <dgm:prSet/>
      <dgm:spPr/>
      <dgm:t>
        <a:bodyPr/>
        <a:lstStyle/>
        <a:p>
          <a:pPr>
            <a:lnSpc>
              <a:spcPct val="100000"/>
            </a:lnSpc>
          </a:pPr>
          <a:r>
            <a:rPr lang="en-US" dirty="0"/>
            <a:t>Curriculum is in full alignment with school year; along with the school’s mission and vision   </a:t>
          </a:r>
        </a:p>
      </dgm:t>
    </dgm:pt>
    <dgm:pt modelId="{C7B6EC27-6CDE-40D0-B56F-A57EBA26D1BB}" type="parTrans" cxnId="{2A65337E-F1BD-4D16-9F2D-2460F25C2D2D}">
      <dgm:prSet/>
      <dgm:spPr/>
      <dgm:t>
        <a:bodyPr/>
        <a:lstStyle/>
        <a:p>
          <a:endParaRPr lang="en-US"/>
        </a:p>
      </dgm:t>
    </dgm:pt>
    <dgm:pt modelId="{3C9B8BC7-C1D1-4E38-B426-62996544FD3A}" type="sibTrans" cxnId="{2A65337E-F1BD-4D16-9F2D-2460F25C2D2D}">
      <dgm:prSet/>
      <dgm:spPr/>
      <dgm:t>
        <a:bodyPr/>
        <a:lstStyle/>
        <a:p>
          <a:endParaRPr lang="en-US"/>
        </a:p>
      </dgm:t>
    </dgm:pt>
    <dgm:pt modelId="{7738F459-0983-41EA-9AE3-03DD2BA5397B}">
      <dgm:prSet/>
      <dgm:spPr/>
      <dgm:t>
        <a:bodyPr/>
        <a:lstStyle/>
        <a:p>
          <a:pPr>
            <a:lnSpc>
              <a:spcPct val="100000"/>
            </a:lnSpc>
          </a:pPr>
          <a:r>
            <a:rPr lang="en-US" dirty="0"/>
            <a:t>School/Community  Representative  – pre-selected commitment for a period of one 1 hour monthly</a:t>
          </a:r>
        </a:p>
      </dgm:t>
    </dgm:pt>
    <dgm:pt modelId="{7ED67021-8FA9-4387-B5D5-074A3459A151}" type="parTrans" cxnId="{9FC322E2-C182-43A0-8BE2-239D4B55DB98}">
      <dgm:prSet/>
      <dgm:spPr/>
      <dgm:t>
        <a:bodyPr/>
        <a:lstStyle/>
        <a:p>
          <a:endParaRPr lang="en-US"/>
        </a:p>
      </dgm:t>
    </dgm:pt>
    <dgm:pt modelId="{312608EF-E4C4-4617-A169-F59C3114A2F6}" type="sibTrans" cxnId="{9FC322E2-C182-43A0-8BE2-239D4B55DB98}">
      <dgm:prSet/>
      <dgm:spPr/>
      <dgm:t>
        <a:bodyPr/>
        <a:lstStyle/>
        <a:p>
          <a:endParaRPr lang="en-US"/>
        </a:p>
      </dgm:t>
    </dgm:pt>
    <dgm:pt modelId="{453DA82A-332C-409C-B378-C31BDE225EB5}">
      <dgm:prSet custT="1"/>
      <dgm:spPr/>
      <dgm:t>
        <a:bodyPr/>
        <a:lstStyle/>
        <a:p>
          <a:pPr>
            <a:lnSpc>
              <a:spcPct val="100000"/>
            </a:lnSpc>
          </a:pPr>
          <a:r>
            <a:rPr lang="en-US" sz="1400" dirty="0"/>
            <a:t>                    100 % - Pass or Fall</a:t>
          </a:r>
        </a:p>
        <a:p>
          <a:pPr>
            <a:lnSpc>
              <a:spcPct val="100000"/>
            </a:lnSpc>
          </a:pPr>
          <a:r>
            <a:rPr lang="en-US" sz="1200" dirty="0"/>
            <a:t>25 % In-person                         25%  Virtually,</a:t>
          </a:r>
        </a:p>
        <a:p>
          <a:pPr>
            <a:lnSpc>
              <a:spcPct val="100000"/>
            </a:lnSpc>
          </a:pPr>
          <a:r>
            <a:rPr lang="en-US" sz="1200" dirty="0"/>
            <a:t>25%  Experiential Training     25% Presentation</a:t>
          </a:r>
        </a:p>
      </dgm:t>
    </dgm:pt>
    <dgm:pt modelId="{28F2F701-0F74-4689-AE44-A5D35256472C}" type="parTrans" cxnId="{4158C3F4-EF9A-461D-982C-01FF0BEA19B3}">
      <dgm:prSet/>
      <dgm:spPr/>
      <dgm:t>
        <a:bodyPr/>
        <a:lstStyle/>
        <a:p>
          <a:endParaRPr lang="en-US"/>
        </a:p>
      </dgm:t>
    </dgm:pt>
    <dgm:pt modelId="{9E3D2E8B-FAB1-4DB9-8BAB-A65A739B88EF}" type="sibTrans" cxnId="{4158C3F4-EF9A-461D-982C-01FF0BEA19B3}">
      <dgm:prSet/>
      <dgm:spPr/>
      <dgm:t>
        <a:bodyPr/>
        <a:lstStyle/>
        <a:p>
          <a:endParaRPr lang="en-US"/>
        </a:p>
      </dgm:t>
    </dgm:pt>
    <dgm:pt modelId="{C7C7D4EB-C8F0-4EFF-94B5-F2FB77A4CC59}">
      <dgm:prSet/>
      <dgm:spPr/>
      <dgm:t>
        <a:bodyPr/>
        <a:lstStyle/>
        <a:p>
          <a:pPr>
            <a:lnSpc>
              <a:spcPct val="100000"/>
            </a:lnSpc>
          </a:pPr>
          <a:r>
            <a:rPr lang="en-US" dirty="0"/>
            <a:t>Mentor/Community Leader will incorporate a Protégé leadership with learner for </a:t>
          </a:r>
        </a:p>
      </dgm:t>
    </dgm:pt>
    <dgm:pt modelId="{A7D71DA8-376C-44CD-8D30-C3E3DAB76F6D}" type="parTrans" cxnId="{BFD2BCCE-B413-4061-BE4D-00019E1020EC}">
      <dgm:prSet/>
      <dgm:spPr/>
      <dgm:t>
        <a:bodyPr/>
        <a:lstStyle/>
        <a:p>
          <a:endParaRPr lang="en-US"/>
        </a:p>
      </dgm:t>
    </dgm:pt>
    <dgm:pt modelId="{A5B646BA-58DB-4245-B5F7-F403C7868376}" type="sibTrans" cxnId="{BFD2BCCE-B413-4061-BE4D-00019E1020EC}">
      <dgm:prSet/>
      <dgm:spPr/>
      <dgm:t>
        <a:bodyPr/>
        <a:lstStyle/>
        <a:p>
          <a:endParaRPr lang="en-US"/>
        </a:p>
      </dgm:t>
    </dgm:pt>
    <dgm:pt modelId="{BC2026E5-7672-4964-A7AF-C7B17B7944AF}" type="pres">
      <dgm:prSet presAssocID="{D508252C-DFA3-4485-BC3B-4161C49D7CE2}" presName="root" presStyleCnt="0">
        <dgm:presLayoutVars>
          <dgm:dir/>
          <dgm:resizeHandles val="exact"/>
        </dgm:presLayoutVars>
      </dgm:prSet>
      <dgm:spPr/>
    </dgm:pt>
    <dgm:pt modelId="{EC817C19-94D7-484C-A863-DB028F53D3A1}" type="pres">
      <dgm:prSet presAssocID="{4A8B7917-F7D9-42B1-8D90-191ECC4804FA}" presName="compNode" presStyleCnt="0"/>
      <dgm:spPr/>
    </dgm:pt>
    <dgm:pt modelId="{FA7D0012-3EFB-4F10-B5F2-655B69A48E7B}" type="pres">
      <dgm:prSet presAssocID="{4A8B7917-F7D9-42B1-8D90-191ECC4804FA}" presName="bgRect" presStyleLbl="bgShp" presStyleIdx="0" presStyleCnt="4"/>
      <dgm:spPr/>
    </dgm:pt>
    <dgm:pt modelId="{10AEAF3C-B540-431F-B86D-CAD50742DD27}" type="pres">
      <dgm:prSet presAssocID="{4A8B7917-F7D9-42B1-8D90-191ECC4804F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1D7AAC15-BDCB-4635-B2DA-F6A887C253DF}" type="pres">
      <dgm:prSet presAssocID="{4A8B7917-F7D9-42B1-8D90-191ECC4804FA}" presName="spaceRect" presStyleCnt="0"/>
      <dgm:spPr/>
    </dgm:pt>
    <dgm:pt modelId="{7B1BA179-0A0C-425B-B475-60EAEA20BE62}" type="pres">
      <dgm:prSet presAssocID="{4A8B7917-F7D9-42B1-8D90-191ECC4804FA}" presName="parTx" presStyleLbl="revTx" presStyleIdx="0" presStyleCnt="4">
        <dgm:presLayoutVars>
          <dgm:chMax val="0"/>
          <dgm:chPref val="0"/>
        </dgm:presLayoutVars>
      </dgm:prSet>
      <dgm:spPr/>
    </dgm:pt>
    <dgm:pt modelId="{1A1F7F6C-ABFB-47B7-8672-3651FFB9BB9C}" type="pres">
      <dgm:prSet presAssocID="{3C9B8BC7-C1D1-4E38-B426-62996544FD3A}" presName="sibTrans" presStyleCnt="0"/>
      <dgm:spPr/>
    </dgm:pt>
    <dgm:pt modelId="{78051FA7-91A3-428C-A8DD-7103710052CA}" type="pres">
      <dgm:prSet presAssocID="{7738F459-0983-41EA-9AE3-03DD2BA5397B}" presName="compNode" presStyleCnt="0"/>
      <dgm:spPr/>
    </dgm:pt>
    <dgm:pt modelId="{92C23281-421E-418A-87CD-4EAAD0AE212C}" type="pres">
      <dgm:prSet presAssocID="{7738F459-0983-41EA-9AE3-03DD2BA5397B}" presName="bgRect" presStyleLbl="bgShp" presStyleIdx="1" presStyleCnt="4"/>
      <dgm:spPr/>
    </dgm:pt>
    <dgm:pt modelId="{44755E0E-5F36-44F6-BC1A-451236675ED8}" type="pres">
      <dgm:prSet presAssocID="{7738F459-0983-41EA-9AE3-03DD2BA5397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355B0B85-92D9-4C8E-AFEE-BB9AD5D971DF}" type="pres">
      <dgm:prSet presAssocID="{7738F459-0983-41EA-9AE3-03DD2BA5397B}" presName="spaceRect" presStyleCnt="0"/>
      <dgm:spPr/>
    </dgm:pt>
    <dgm:pt modelId="{B5387EAB-6A65-4A06-8B7D-C4C7DDDDE0BE}" type="pres">
      <dgm:prSet presAssocID="{7738F459-0983-41EA-9AE3-03DD2BA5397B}" presName="parTx" presStyleLbl="revTx" presStyleIdx="1" presStyleCnt="4">
        <dgm:presLayoutVars>
          <dgm:chMax val="0"/>
          <dgm:chPref val="0"/>
        </dgm:presLayoutVars>
      </dgm:prSet>
      <dgm:spPr/>
    </dgm:pt>
    <dgm:pt modelId="{FDB94FE5-1FCA-4235-BF5A-10C280BACC0C}" type="pres">
      <dgm:prSet presAssocID="{312608EF-E4C4-4617-A169-F59C3114A2F6}" presName="sibTrans" presStyleCnt="0"/>
      <dgm:spPr/>
    </dgm:pt>
    <dgm:pt modelId="{495C6C3C-85DC-470B-99B3-08205FB85762}" type="pres">
      <dgm:prSet presAssocID="{453DA82A-332C-409C-B378-C31BDE225EB5}" presName="compNode" presStyleCnt="0"/>
      <dgm:spPr/>
    </dgm:pt>
    <dgm:pt modelId="{D1909265-083F-483C-98BA-AD716FC06B83}" type="pres">
      <dgm:prSet presAssocID="{453DA82A-332C-409C-B378-C31BDE225EB5}" presName="bgRect" presStyleLbl="bgShp" presStyleIdx="2" presStyleCnt="4"/>
      <dgm:spPr/>
    </dgm:pt>
    <dgm:pt modelId="{F76B0609-195D-4574-B0BA-B12DCCE75545}" type="pres">
      <dgm:prSet presAssocID="{453DA82A-332C-409C-B378-C31BDE225EB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8C6C2D34-782C-4D3E-AAED-833FBCE51676}" type="pres">
      <dgm:prSet presAssocID="{453DA82A-332C-409C-B378-C31BDE225EB5}" presName="spaceRect" presStyleCnt="0"/>
      <dgm:spPr/>
    </dgm:pt>
    <dgm:pt modelId="{0354BF3A-2A72-4648-96BC-7320C9163CD9}" type="pres">
      <dgm:prSet presAssocID="{453DA82A-332C-409C-B378-C31BDE225EB5}" presName="parTx" presStyleLbl="revTx" presStyleIdx="2" presStyleCnt="4">
        <dgm:presLayoutVars>
          <dgm:chMax val="0"/>
          <dgm:chPref val="0"/>
        </dgm:presLayoutVars>
      </dgm:prSet>
      <dgm:spPr/>
    </dgm:pt>
    <dgm:pt modelId="{F0C2394B-9FDE-4CED-BDE8-5B3CF3F757F2}" type="pres">
      <dgm:prSet presAssocID="{9E3D2E8B-FAB1-4DB9-8BAB-A65A739B88EF}" presName="sibTrans" presStyleCnt="0"/>
      <dgm:spPr/>
    </dgm:pt>
    <dgm:pt modelId="{4DFA0947-1240-4A58-A4B6-B5E5944B5EFC}" type="pres">
      <dgm:prSet presAssocID="{C7C7D4EB-C8F0-4EFF-94B5-F2FB77A4CC59}" presName="compNode" presStyleCnt="0"/>
      <dgm:spPr/>
    </dgm:pt>
    <dgm:pt modelId="{7952EB1D-6086-4FFC-9F39-4B3044D94C6C}" type="pres">
      <dgm:prSet presAssocID="{C7C7D4EB-C8F0-4EFF-94B5-F2FB77A4CC59}" presName="bgRect" presStyleLbl="bgShp" presStyleIdx="3" presStyleCnt="4"/>
      <dgm:spPr/>
    </dgm:pt>
    <dgm:pt modelId="{31FFA7A6-EDAF-4E4E-A579-63D44B78773E}" type="pres">
      <dgm:prSet presAssocID="{C7C7D4EB-C8F0-4EFF-94B5-F2FB77A4CC59}" presName="iconRect" presStyleLbl="node1" presStyleIdx="3" presStyleCnt="4"/>
      <dgm:spPr/>
    </dgm:pt>
    <dgm:pt modelId="{927EE72C-F8B8-4AE9-A244-281B5442C194}" type="pres">
      <dgm:prSet presAssocID="{C7C7D4EB-C8F0-4EFF-94B5-F2FB77A4CC59}" presName="spaceRect" presStyleCnt="0"/>
      <dgm:spPr/>
    </dgm:pt>
    <dgm:pt modelId="{36DC260A-CE30-4EDC-BB50-32DB1D92F2F5}" type="pres">
      <dgm:prSet presAssocID="{C7C7D4EB-C8F0-4EFF-94B5-F2FB77A4CC59}" presName="parTx" presStyleLbl="revTx" presStyleIdx="3" presStyleCnt="4">
        <dgm:presLayoutVars>
          <dgm:chMax val="0"/>
          <dgm:chPref val="0"/>
        </dgm:presLayoutVars>
      </dgm:prSet>
      <dgm:spPr/>
    </dgm:pt>
  </dgm:ptLst>
  <dgm:cxnLst>
    <dgm:cxn modelId="{90CE5125-F7C3-4731-988D-60569321C6CC}" type="presOf" srcId="{C7C7D4EB-C8F0-4EFF-94B5-F2FB77A4CC59}" destId="{36DC260A-CE30-4EDC-BB50-32DB1D92F2F5}" srcOrd="0" destOrd="0" presId="urn:microsoft.com/office/officeart/2018/2/layout/IconVerticalSolidList"/>
    <dgm:cxn modelId="{39BA1A50-F993-44A6-A89C-231BA62AD2C2}" type="presOf" srcId="{4A8B7917-F7D9-42B1-8D90-191ECC4804FA}" destId="{7B1BA179-0A0C-425B-B475-60EAEA20BE62}" srcOrd="0" destOrd="0" presId="urn:microsoft.com/office/officeart/2018/2/layout/IconVerticalSolidList"/>
    <dgm:cxn modelId="{2A65337E-F1BD-4D16-9F2D-2460F25C2D2D}" srcId="{D508252C-DFA3-4485-BC3B-4161C49D7CE2}" destId="{4A8B7917-F7D9-42B1-8D90-191ECC4804FA}" srcOrd="0" destOrd="0" parTransId="{C7B6EC27-6CDE-40D0-B56F-A57EBA26D1BB}" sibTransId="{3C9B8BC7-C1D1-4E38-B426-62996544FD3A}"/>
    <dgm:cxn modelId="{2590E4AA-0941-4FD9-8659-26A4D8C9CF7A}" type="presOf" srcId="{453DA82A-332C-409C-B378-C31BDE225EB5}" destId="{0354BF3A-2A72-4648-96BC-7320C9163CD9}" srcOrd="0" destOrd="0" presId="urn:microsoft.com/office/officeart/2018/2/layout/IconVerticalSolidList"/>
    <dgm:cxn modelId="{00ADC5B9-7B0A-4895-AC14-E9D48C981060}" type="presOf" srcId="{7738F459-0983-41EA-9AE3-03DD2BA5397B}" destId="{B5387EAB-6A65-4A06-8B7D-C4C7DDDDE0BE}" srcOrd="0" destOrd="0" presId="urn:microsoft.com/office/officeart/2018/2/layout/IconVerticalSolidList"/>
    <dgm:cxn modelId="{6BD6D4CB-773E-4154-A621-E0E769B4E5A4}" type="presOf" srcId="{D508252C-DFA3-4485-BC3B-4161C49D7CE2}" destId="{BC2026E5-7672-4964-A7AF-C7B17B7944AF}" srcOrd="0" destOrd="0" presId="urn:microsoft.com/office/officeart/2018/2/layout/IconVerticalSolidList"/>
    <dgm:cxn modelId="{BFD2BCCE-B413-4061-BE4D-00019E1020EC}" srcId="{D508252C-DFA3-4485-BC3B-4161C49D7CE2}" destId="{C7C7D4EB-C8F0-4EFF-94B5-F2FB77A4CC59}" srcOrd="3" destOrd="0" parTransId="{A7D71DA8-376C-44CD-8D30-C3E3DAB76F6D}" sibTransId="{A5B646BA-58DB-4245-B5F7-F403C7868376}"/>
    <dgm:cxn modelId="{9FC322E2-C182-43A0-8BE2-239D4B55DB98}" srcId="{D508252C-DFA3-4485-BC3B-4161C49D7CE2}" destId="{7738F459-0983-41EA-9AE3-03DD2BA5397B}" srcOrd="1" destOrd="0" parTransId="{7ED67021-8FA9-4387-B5D5-074A3459A151}" sibTransId="{312608EF-E4C4-4617-A169-F59C3114A2F6}"/>
    <dgm:cxn modelId="{4158C3F4-EF9A-461D-982C-01FF0BEA19B3}" srcId="{D508252C-DFA3-4485-BC3B-4161C49D7CE2}" destId="{453DA82A-332C-409C-B378-C31BDE225EB5}" srcOrd="2" destOrd="0" parTransId="{28F2F701-0F74-4689-AE44-A5D35256472C}" sibTransId="{9E3D2E8B-FAB1-4DB9-8BAB-A65A739B88EF}"/>
    <dgm:cxn modelId="{ECB3B6D1-1851-4147-AB62-D5525EFAF26E}" type="presParOf" srcId="{BC2026E5-7672-4964-A7AF-C7B17B7944AF}" destId="{EC817C19-94D7-484C-A863-DB028F53D3A1}" srcOrd="0" destOrd="0" presId="urn:microsoft.com/office/officeart/2018/2/layout/IconVerticalSolidList"/>
    <dgm:cxn modelId="{2AD68EDC-CBC9-4D4D-B73C-D3D6B3127110}" type="presParOf" srcId="{EC817C19-94D7-484C-A863-DB028F53D3A1}" destId="{FA7D0012-3EFB-4F10-B5F2-655B69A48E7B}" srcOrd="0" destOrd="0" presId="urn:microsoft.com/office/officeart/2018/2/layout/IconVerticalSolidList"/>
    <dgm:cxn modelId="{6E3B7804-55B9-41BA-A1F6-6AC25E4F765A}" type="presParOf" srcId="{EC817C19-94D7-484C-A863-DB028F53D3A1}" destId="{10AEAF3C-B540-431F-B86D-CAD50742DD27}" srcOrd="1" destOrd="0" presId="urn:microsoft.com/office/officeart/2018/2/layout/IconVerticalSolidList"/>
    <dgm:cxn modelId="{3BE4B23D-C654-4B52-B228-31BB6AED2A82}" type="presParOf" srcId="{EC817C19-94D7-484C-A863-DB028F53D3A1}" destId="{1D7AAC15-BDCB-4635-B2DA-F6A887C253DF}" srcOrd="2" destOrd="0" presId="urn:microsoft.com/office/officeart/2018/2/layout/IconVerticalSolidList"/>
    <dgm:cxn modelId="{6B0903AE-3EB2-420C-9996-F53E73B31842}" type="presParOf" srcId="{EC817C19-94D7-484C-A863-DB028F53D3A1}" destId="{7B1BA179-0A0C-425B-B475-60EAEA20BE62}" srcOrd="3" destOrd="0" presId="urn:microsoft.com/office/officeart/2018/2/layout/IconVerticalSolidList"/>
    <dgm:cxn modelId="{F2A25045-DF13-4589-AF4F-2C3D67C24054}" type="presParOf" srcId="{BC2026E5-7672-4964-A7AF-C7B17B7944AF}" destId="{1A1F7F6C-ABFB-47B7-8672-3651FFB9BB9C}" srcOrd="1" destOrd="0" presId="urn:microsoft.com/office/officeart/2018/2/layout/IconVerticalSolidList"/>
    <dgm:cxn modelId="{BFBC15B8-F79D-4061-A11A-BC18D9714EC3}" type="presParOf" srcId="{BC2026E5-7672-4964-A7AF-C7B17B7944AF}" destId="{78051FA7-91A3-428C-A8DD-7103710052CA}" srcOrd="2" destOrd="0" presId="urn:microsoft.com/office/officeart/2018/2/layout/IconVerticalSolidList"/>
    <dgm:cxn modelId="{BEB7CC26-5963-4510-8B56-5A2CCC637FFB}" type="presParOf" srcId="{78051FA7-91A3-428C-A8DD-7103710052CA}" destId="{92C23281-421E-418A-87CD-4EAAD0AE212C}" srcOrd="0" destOrd="0" presId="urn:microsoft.com/office/officeart/2018/2/layout/IconVerticalSolidList"/>
    <dgm:cxn modelId="{AF4DA3B3-56F2-40D5-896A-B72C0717D845}" type="presParOf" srcId="{78051FA7-91A3-428C-A8DD-7103710052CA}" destId="{44755E0E-5F36-44F6-BC1A-451236675ED8}" srcOrd="1" destOrd="0" presId="urn:microsoft.com/office/officeart/2018/2/layout/IconVerticalSolidList"/>
    <dgm:cxn modelId="{D0404613-D48D-47B7-8A4C-7FDDBD13C10E}" type="presParOf" srcId="{78051FA7-91A3-428C-A8DD-7103710052CA}" destId="{355B0B85-92D9-4C8E-AFEE-BB9AD5D971DF}" srcOrd="2" destOrd="0" presId="urn:microsoft.com/office/officeart/2018/2/layout/IconVerticalSolidList"/>
    <dgm:cxn modelId="{70BF447E-986E-4CC2-87AB-6C00277951DF}" type="presParOf" srcId="{78051FA7-91A3-428C-A8DD-7103710052CA}" destId="{B5387EAB-6A65-4A06-8B7D-C4C7DDDDE0BE}" srcOrd="3" destOrd="0" presId="urn:microsoft.com/office/officeart/2018/2/layout/IconVerticalSolidList"/>
    <dgm:cxn modelId="{AB0E0175-9E61-4FBC-8D53-8D487CE77712}" type="presParOf" srcId="{BC2026E5-7672-4964-A7AF-C7B17B7944AF}" destId="{FDB94FE5-1FCA-4235-BF5A-10C280BACC0C}" srcOrd="3" destOrd="0" presId="urn:microsoft.com/office/officeart/2018/2/layout/IconVerticalSolidList"/>
    <dgm:cxn modelId="{F14B7569-3532-4D5D-8525-1CA29D048B60}" type="presParOf" srcId="{BC2026E5-7672-4964-A7AF-C7B17B7944AF}" destId="{495C6C3C-85DC-470B-99B3-08205FB85762}" srcOrd="4" destOrd="0" presId="urn:microsoft.com/office/officeart/2018/2/layout/IconVerticalSolidList"/>
    <dgm:cxn modelId="{77F27FB1-A6A5-4F53-A264-D82467F8EC67}" type="presParOf" srcId="{495C6C3C-85DC-470B-99B3-08205FB85762}" destId="{D1909265-083F-483C-98BA-AD716FC06B83}" srcOrd="0" destOrd="0" presId="urn:microsoft.com/office/officeart/2018/2/layout/IconVerticalSolidList"/>
    <dgm:cxn modelId="{EC610625-CDFD-4162-A4D3-81382BD8419F}" type="presParOf" srcId="{495C6C3C-85DC-470B-99B3-08205FB85762}" destId="{F76B0609-195D-4574-B0BA-B12DCCE75545}" srcOrd="1" destOrd="0" presId="urn:microsoft.com/office/officeart/2018/2/layout/IconVerticalSolidList"/>
    <dgm:cxn modelId="{632A8F0F-180D-4209-8C17-6B54BF597DC0}" type="presParOf" srcId="{495C6C3C-85DC-470B-99B3-08205FB85762}" destId="{8C6C2D34-782C-4D3E-AAED-833FBCE51676}" srcOrd="2" destOrd="0" presId="urn:microsoft.com/office/officeart/2018/2/layout/IconVerticalSolidList"/>
    <dgm:cxn modelId="{CFB98304-F3F6-4A99-876D-9FDAAC6B229D}" type="presParOf" srcId="{495C6C3C-85DC-470B-99B3-08205FB85762}" destId="{0354BF3A-2A72-4648-96BC-7320C9163CD9}" srcOrd="3" destOrd="0" presId="urn:microsoft.com/office/officeart/2018/2/layout/IconVerticalSolidList"/>
    <dgm:cxn modelId="{AEF9C963-4C74-4D27-9322-3007C1F4E40C}" type="presParOf" srcId="{BC2026E5-7672-4964-A7AF-C7B17B7944AF}" destId="{F0C2394B-9FDE-4CED-BDE8-5B3CF3F757F2}" srcOrd="5" destOrd="0" presId="urn:microsoft.com/office/officeart/2018/2/layout/IconVerticalSolidList"/>
    <dgm:cxn modelId="{7EF565FD-3FF1-40DE-92CD-16FFB43D44E6}" type="presParOf" srcId="{BC2026E5-7672-4964-A7AF-C7B17B7944AF}" destId="{4DFA0947-1240-4A58-A4B6-B5E5944B5EFC}" srcOrd="6" destOrd="0" presId="urn:microsoft.com/office/officeart/2018/2/layout/IconVerticalSolidList"/>
    <dgm:cxn modelId="{338DE57B-FA5E-4BB0-9EAB-55E7DC5831D5}" type="presParOf" srcId="{4DFA0947-1240-4A58-A4B6-B5E5944B5EFC}" destId="{7952EB1D-6086-4FFC-9F39-4B3044D94C6C}" srcOrd="0" destOrd="0" presId="urn:microsoft.com/office/officeart/2018/2/layout/IconVerticalSolidList"/>
    <dgm:cxn modelId="{3E11E0B4-F127-45FA-AFA0-92B7288BBEAF}" type="presParOf" srcId="{4DFA0947-1240-4A58-A4B6-B5E5944B5EFC}" destId="{31FFA7A6-EDAF-4E4E-A579-63D44B78773E}" srcOrd="1" destOrd="0" presId="urn:microsoft.com/office/officeart/2018/2/layout/IconVerticalSolidList"/>
    <dgm:cxn modelId="{7BA24DEC-7C41-46D5-AB58-A29CB06B371B}" type="presParOf" srcId="{4DFA0947-1240-4A58-A4B6-B5E5944B5EFC}" destId="{927EE72C-F8B8-4AE9-A244-281B5442C194}" srcOrd="2" destOrd="0" presId="urn:microsoft.com/office/officeart/2018/2/layout/IconVerticalSolidList"/>
    <dgm:cxn modelId="{BC82CB45-1DB4-40C4-BB90-340E48E57C27}" type="presParOf" srcId="{4DFA0947-1240-4A58-A4B6-B5E5944B5EFC}" destId="{36DC260A-CE30-4EDC-BB50-32DB1D92F2F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08252C-DFA3-4485-BC3B-4161C49D7CE2}" type="doc">
      <dgm:prSet loTypeId="urn:microsoft.com/office/officeart/2005/8/layout/matrix2" loCatId="matrix" qsTypeId="urn:microsoft.com/office/officeart/2005/8/quickstyle/simple1" qsCatId="simple" csTypeId="urn:microsoft.com/office/officeart/2005/8/colors/colorful2" csCatId="colorful" phldr="1"/>
      <dgm:spPr/>
      <dgm:t>
        <a:bodyPr/>
        <a:lstStyle/>
        <a:p>
          <a:endParaRPr lang="en-US"/>
        </a:p>
      </dgm:t>
    </dgm:pt>
    <dgm:pt modelId="{4A8B7917-F7D9-42B1-8D90-191ECC4804FA}">
      <dgm:prSet/>
      <dgm:spPr/>
      <dgm:t>
        <a:bodyPr/>
        <a:lstStyle/>
        <a:p>
          <a:r>
            <a:rPr lang="en-US" dirty="0"/>
            <a:t>Curriculum is in full alignment with school year; along with the school’s mission and vision   </a:t>
          </a:r>
        </a:p>
      </dgm:t>
    </dgm:pt>
    <dgm:pt modelId="{C7B6EC27-6CDE-40D0-B56F-A57EBA26D1BB}" type="parTrans" cxnId="{2A65337E-F1BD-4D16-9F2D-2460F25C2D2D}">
      <dgm:prSet/>
      <dgm:spPr/>
      <dgm:t>
        <a:bodyPr/>
        <a:lstStyle/>
        <a:p>
          <a:endParaRPr lang="en-US"/>
        </a:p>
      </dgm:t>
    </dgm:pt>
    <dgm:pt modelId="{3C9B8BC7-C1D1-4E38-B426-62996544FD3A}" type="sibTrans" cxnId="{2A65337E-F1BD-4D16-9F2D-2460F25C2D2D}">
      <dgm:prSet/>
      <dgm:spPr/>
      <dgm:t>
        <a:bodyPr/>
        <a:lstStyle/>
        <a:p>
          <a:endParaRPr lang="en-US"/>
        </a:p>
      </dgm:t>
    </dgm:pt>
    <dgm:pt modelId="{7738F459-0983-41EA-9AE3-03DD2BA5397B}">
      <dgm:prSet/>
      <dgm:spPr/>
      <dgm:t>
        <a:bodyPr/>
        <a:lstStyle/>
        <a:p>
          <a:r>
            <a:rPr lang="en-US" dirty="0"/>
            <a:t>Training for teacher will be one week before the start of school year</a:t>
          </a:r>
        </a:p>
      </dgm:t>
    </dgm:pt>
    <dgm:pt modelId="{7ED67021-8FA9-4387-B5D5-074A3459A151}" type="parTrans" cxnId="{9FC322E2-C182-43A0-8BE2-239D4B55DB98}">
      <dgm:prSet/>
      <dgm:spPr/>
      <dgm:t>
        <a:bodyPr/>
        <a:lstStyle/>
        <a:p>
          <a:endParaRPr lang="en-US"/>
        </a:p>
      </dgm:t>
    </dgm:pt>
    <dgm:pt modelId="{312608EF-E4C4-4617-A169-F59C3114A2F6}" type="sibTrans" cxnId="{9FC322E2-C182-43A0-8BE2-239D4B55DB98}">
      <dgm:prSet/>
      <dgm:spPr/>
      <dgm:t>
        <a:bodyPr/>
        <a:lstStyle/>
        <a:p>
          <a:endParaRPr lang="en-US"/>
        </a:p>
      </dgm:t>
    </dgm:pt>
    <dgm:pt modelId="{ABD8F18E-3D90-452D-86F9-2CF4D72A56A4}">
      <dgm:prSet/>
      <dgm:spPr/>
      <dgm:t>
        <a:bodyPr/>
        <a:lstStyle/>
        <a:p>
          <a:r>
            <a:rPr lang="en-US" dirty="0"/>
            <a:t>Structure: Seven (7) Leaders in School/Community – pre-selected with a commitment for a period of one 1 hour monthly</a:t>
          </a:r>
        </a:p>
      </dgm:t>
    </dgm:pt>
    <dgm:pt modelId="{D73132EC-7F86-46EA-8A37-D91D6E03E85F}" type="parTrans" cxnId="{82CEEE03-8952-4E8D-AB85-3BF9A8A9DE90}">
      <dgm:prSet/>
      <dgm:spPr/>
      <dgm:t>
        <a:bodyPr/>
        <a:lstStyle/>
        <a:p>
          <a:endParaRPr lang="en-US"/>
        </a:p>
      </dgm:t>
    </dgm:pt>
    <dgm:pt modelId="{40A96B5B-256D-421D-9D5B-B2FE8269E35A}" type="sibTrans" cxnId="{82CEEE03-8952-4E8D-AB85-3BF9A8A9DE90}">
      <dgm:prSet/>
      <dgm:spPr/>
      <dgm:t>
        <a:bodyPr/>
        <a:lstStyle/>
        <a:p>
          <a:endParaRPr lang="en-US"/>
        </a:p>
      </dgm:t>
    </dgm:pt>
    <dgm:pt modelId="{F5C28619-5453-4C13-9A97-B54CA689ACEF}">
      <dgm:prSet/>
      <dgm:spPr/>
      <dgm:t>
        <a:bodyPr/>
        <a:lstStyle/>
        <a:p>
          <a:r>
            <a:rPr lang="en-US" dirty="0"/>
            <a:t>100 % of grade is Pass or Fall</a:t>
          </a:r>
        </a:p>
      </dgm:t>
    </dgm:pt>
    <dgm:pt modelId="{152FD99A-4C6F-4C2D-9712-161437AF3092}" type="parTrans" cxnId="{DB25DB4C-D095-4616-9497-06C9D8DA88C0}">
      <dgm:prSet/>
      <dgm:spPr/>
      <dgm:t>
        <a:bodyPr/>
        <a:lstStyle/>
        <a:p>
          <a:endParaRPr lang="en-US"/>
        </a:p>
      </dgm:t>
    </dgm:pt>
    <dgm:pt modelId="{2442C942-7DA1-48C3-B818-BDAC184CAFC8}" type="sibTrans" cxnId="{DB25DB4C-D095-4616-9497-06C9D8DA88C0}">
      <dgm:prSet/>
      <dgm:spPr/>
      <dgm:t>
        <a:bodyPr/>
        <a:lstStyle/>
        <a:p>
          <a:endParaRPr lang="en-US"/>
        </a:p>
      </dgm:t>
    </dgm:pt>
    <dgm:pt modelId="{B680CE6B-7322-4F5D-857D-536375DEA1A4}">
      <dgm:prSet/>
      <dgm:spPr/>
      <dgm:t>
        <a:bodyPr/>
        <a:lstStyle/>
        <a:p>
          <a:r>
            <a:rPr lang="en-US" dirty="0"/>
            <a:t>25 % In-person </a:t>
          </a:r>
        </a:p>
      </dgm:t>
    </dgm:pt>
    <dgm:pt modelId="{65A04CB8-3FC8-4401-B4EC-9EFE85EB2941}" type="parTrans" cxnId="{F79ED2DD-8620-464E-BD54-A456EA12A496}">
      <dgm:prSet/>
      <dgm:spPr/>
      <dgm:t>
        <a:bodyPr/>
        <a:lstStyle/>
        <a:p>
          <a:endParaRPr lang="en-US"/>
        </a:p>
      </dgm:t>
    </dgm:pt>
    <dgm:pt modelId="{31B2370C-726F-465A-8863-B1E66AFBDC50}" type="sibTrans" cxnId="{F79ED2DD-8620-464E-BD54-A456EA12A496}">
      <dgm:prSet/>
      <dgm:spPr/>
      <dgm:t>
        <a:bodyPr/>
        <a:lstStyle/>
        <a:p>
          <a:endParaRPr lang="en-US"/>
        </a:p>
      </dgm:t>
    </dgm:pt>
    <dgm:pt modelId="{344283E4-B5D8-4CFE-8226-0B00196DEB0B}">
      <dgm:prSet/>
      <dgm:spPr/>
      <dgm:t>
        <a:bodyPr/>
        <a:lstStyle/>
        <a:p>
          <a:r>
            <a:rPr lang="en-US" dirty="0"/>
            <a:t>25%  Virtually, </a:t>
          </a:r>
        </a:p>
      </dgm:t>
    </dgm:pt>
    <dgm:pt modelId="{6C097411-545C-488D-A99A-74EB6F19E1DB}" type="parTrans" cxnId="{CA4BAEED-A001-4A9D-A32D-C81C758D3F99}">
      <dgm:prSet/>
      <dgm:spPr/>
      <dgm:t>
        <a:bodyPr/>
        <a:lstStyle/>
        <a:p>
          <a:endParaRPr lang="en-US"/>
        </a:p>
      </dgm:t>
    </dgm:pt>
    <dgm:pt modelId="{616C6D2A-1693-4832-BD12-FD90BDCCA446}" type="sibTrans" cxnId="{CA4BAEED-A001-4A9D-A32D-C81C758D3F99}">
      <dgm:prSet/>
      <dgm:spPr/>
      <dgm:t>
        <a:bodyPr/>
        <a:lstStyle/>
        <a:p>
          <a:endParaRPr lang="en-US"/>
        </a:p>
      </dgm:t>
    </dgm:pt>
    <dgm:pt modelId="{88D08063-A392-4484-9B7C-A4179EB965C5}">
      <dgm:prSet/>
      <dgm:spPr/>
      <dgm:t>
        <a:bodyPr/>
        <a:lstStyle/>
        <a:p>
          <a:r>
            <a:rPr lang="en-US" dirty="0"/>
            <a:t>25%  Experiential Training </a:t>
          </a:r>
        </a:p>
      </dgm:t>
    </dgm:pt>
    <dgm:pt modelId="{FFFECF46-1E8B-49CB-AF82-3575E06F8BE6}" type="parTrans" cxnId="{F0D5C5F9-E058-4615-B68B-5AF2BD1B74B0}">
      <dgm:prSet/>
      <dgm:spPr/>
      <dgm:t>
        <a:bodyPr/>
        <a:lstStyle/>
        <a:p>
          <a:endParaRPr lang="en-US"/>
        </a:p>
      </dgm:t>
    </dgm:pt>
    <dgm:pt modelId="{86944C96-1BD9-40DC-9380-AE8D83179092}" type="sibTrans" cxnId="{F0D5C5F9-E058-4615-B68B-5AF2BD1B74B0}">
      <dgm:prSet/>
      <dgm:spPr/>
      <dgm:t>
        <a:bodyPr/>
        <a:lstStyle/>
        <a:p>
          <a:endParaRPr lang="en-US"/>
        </a:p>
      </dgm:t>
    </dgm:pt>
    <dgm:pt modelId="{BA01784D-3F28-4C85-81CA-EC7E2F171612}">
      <dgm:prSet/>
      <dgm:spPr/>
      <dgm:t>
        <a:bodyPr/>
        <a:lstStyle/>
        <a:p>
          <a:r>
            <a:rPr lang="en-US" dirty="0"/>
            <a:t>25 % presentation</a:t>
          </a:r>
        </a:p>
      </dgm:t>
    </dgm:pt>
    <dgm:pt modelId="{EB12D02C-5C02-493B-8162-D52200F8FFD5}" type="parTrans" cxnId="{E64BD7DC-6967-4545-9198-FB7202C196AC}">
      <dgm:prSet/>
      <dgm:spPr/>
      <dgm:t>
        <a:bodyPr/>
        <a:lstStyle/>
        <a:p>
          <a:endParaRPr lang="en-US"/>
        </a:p>
      </dgm:t>
    </dgm:pt>
    <dgm:pt modelId="{0F309E7F-DC41-4399-9203-DAE7441B5235}" type="sibTrans" cxnId="{E64BD7DC-6967-4545-9198-FB7202C196AC}">
      <dgm:prSet/>
      <dgm:spPr/>
      <dgm:t>
        <a:bodyPr/>
        <a:lstStyle/>
        <a:p>
          <a:endParaRPr lang="en-US"/>
        </a:p>
      </dgm:t>
    </dgm:pt>
    <dgm:pt modelId="{453DA82A-332C-409C-B378-C31BDE225EB5}">
      <dgm:prSet/>
      <dgm:spPr/>
      <dgm:t>
        <a:bodyPr/>
        <a:lstStyle/>
        <a:p>
          <a:r>
            <a:rPr lang="en-US" dirty="0"/>
            <a:t>Each Mentor/Community Leader will incorporate a Protégé for each role.</a:t>
          </a:r>
        </a:p>
      </dgm:t>
    </dgm:pt>
    <dgm:pt modelId="{28F2F701-0F74-4689-AE44-A5D35256472C}" type="parTrans" cxnId="{4158C3F4-EF9A-461D-982C-01FF0BEA19B3}">
      <dgm:prSet/>
      <dgm:spPr/>
      <dgm:t>
        <a:bodyPr/>
        <a:lstStyle/>
        <a:p>
          <a:endParaRPr lang="en-US"/>
        </a:p>
      </dgm:t>
    </dgm:pt>
    <dgm:pt modelId="{9E3D2E8B-FAB1-4DB9-8BAB-A65A739B88EF}" type="sibTrans" cxnId="{4158C3F4-EF9A-461D-982C-01FF0BEA19B3}">
      <dgm:prSet/>
      <dgm:spPr/>
      <dgm:t>
        <a:bodyPr/>
        <a:lstStyle/>
        <a:p>
          <a:endParaRPr lang="en-US"/>
        </a:p>
      </dgm:t>
    </dgm:pt>
    <dgm:pt modelId="{1947CDA5-ADDE-41CF-91AE-F95A4ADF03CA}">
      <dgm:prSet/>
      <dgm:spPr/>
      <dgm:t>
        <a:bodyPr/>
        <a:lstStyle/>
        <a:p>
          <a:r>
            <a:rPr lang="en-US" dirty="0"/>
            <a:t>1. Leadership Advisor</a:t>
          </a:r>
        </a:p>
      </dgm:t>
    </dgm:pt>
    <dgm:pt modelId="{D9423AB6-D289-4F83-B6C0-F8C4DB87A728}" type="parTrans" cxnId="{C8B52991-52DF-4D8D-9298-C853A38A668C}">
      <dgm:prSet/>
      <dgm:spPr/>
      <dgm:t>
        <a:bodyPr/>
        <a:lstStyle/>
        <a:p>
          <a:endParaRPr lang="en-US"/>
        </a:p>
      </dgm:t>
    </dgm:pt>
    <dgm:pt modelId="{92555607-A70D-40CA-8380-CC485F3DD86F}" type="sibTrans" cxnId="{C8B52991-52DF-4D8D-9298-C853A38A668C}">
      <dgm:prSet/>
      <dgm:spPr/>
      <dgm:t>
        <a:bodyPr/>
        <a:lstStyle/>
        <a:p>
          <a:endParaRPr lang="en-US"/>
        </a:p>
      </dgm:t>
    </dgm:pt>
    <dgm:pt modelId="{97811EFC-F7A3-494D-BBDA-6DE571A187FA}">
      <dgm:prSet/>
      <dgm:spPr/>
      <dgm:t>
        <a:bodyPr/>
        <a:lstStyle/>
        <a:p>
          <a:r>
            <a:rPr lang="en-US" dirty="0"/>
            <a:t>3. Vice President</a:t>
          </a:r>
        </a:p>
      </dgm:t>
    </dgm:pt>
    <dgm:pt modelId="{0B6CF007-B10E-4928-A971-61F1C23ECECD}" type="parTrans" cxnId="{C26C871F-9689-4858-BA6E-13939DD552A2}">
      <dgm:prSet/>
      <dgm:spPr/>
      <dgm:t>
        <a:bodyPr/>
        <a:lstStyle/>
        <a:p>
          <a:endParaRPr lang="en-US"/>
        </a:p>
      </dgm:t>
    </dgm:pt>
    <dgm:pt modelId="{9D10C843-9F46-4975-B441-D9B8EACAA4C8}" type="sibTrans" cxnId="{C26C871F-9689-4858-BA6E-13939DD552A2}">
      <dgm:prSet/>
      <dgm:spPr/>
      <dgm:t>
        <a:bodyPr/>
        <a:lstStyle/>
        <a:p>
          <a:endParaRPr lang="en-US"/>
        </a:p>
      </dgm:t>
    </dgm:pt>
    <dgm:pt modelId="{80E8D6E6-72E3-4056-9FE4-ED9756878B4C}">
      <dgm:prSet/>
      <dgm:spPr/>
      <dgm:t>
        <a:bodyPr/>
        <a:lstStyle/>
        <a:p>
          <a:r>
            <a:rPr lang="en-US" dirty="0"/>
            <a:t>5. Social Media Expert</a:t>
          </a:r>
        </a:p>
      </dgm:t>
    </dgm:pt>
    <dgm:pt modelId="{2CA96C81-D3DC-4AB3-99CE-1FAAA68B994F}" type="parTrans" cxnId="{FC2C2BDF-8906-474B-BED8-4E8D71AA08F2}">
      <dgm:prSet/>
      <dgm:spPr/>
      <dgm:t>
        <a:bodyPr/>
        <a:lstStyle/>
        <a:p>
          <a:endParaRPr lang="en-US"/>
        </a:p>
      </dgm:t>
    </dgm:pt>
    <dgm:pt modelId="{F4F47592-6CDF-49B8-B87B-E9F5CACAD385}" type="sibTrans" cxnId="{FC2C2BDF-8906-474B-BED8-4E8D71AA08F2}">
      <dgm:prSet/>
      <dgm:spPr/>
      <dgm:t>
        <a:bodyPr/>
        <a:lstStyle/>
        <a:p>
          <a:endParaRPr lang="en-US"/>
        </a:p>
      </dgm:t>
    </dgm:pt>
    <dgm:pt modelId="{D07F004D-7FC4-47CC-A250-67EBCE72A474}">
      <dgm:prSet/>
      <dgm:spPr/>
      <dgm:t>
        <a:bodyPr/>
        <a:lstStyle/>
        <a:p>
          <a:r>
            <a:rPr lang="en-US" dirty="0"/>
            <a:t>7. Researcher  </a:t>
          </a:r>
        </a:p>
      </dgm:t>
    </dgm:pt>
    <dgm:pt modelId="{A5BF0489-EE33-4E0C-9957-7210DCC7C352}" type="parTrans" cxnId="{147F0945-8E24-486E-85AA-C999B9B483D0}">
      <dgm:prSet/>
      <dgm:spPr/>
      <dgm:t>
        <a:bodyPr/>
        <a:lstStyle/>
        <a:p>
          <a:endParaRPr lang="en-US"/>
        </a:p>
      </dgm:t>
    </dgm:pt>
    <dgm:pt modelId="{A28903E6-06C2-42F9-8BCC-3BAEAC4BE36C}" type="sibTrans" cxnId="{147F0945-8E24-486E-85AA-C999B9B483D0}">
      <dgm:prSet/>
      <dgm:spPr/>
      <dgm:t>
        <a:bodyPr/>
        <a:lstStyle/>
        <a:p>
          <a:endParaRPr lang="en-US"/>
        </a:p>
      </dgm:t>
    </dgm:pt>
    <dgm:pt modelId="{8957BDBB-CCB4-4661-9557-5A4A1F68ED32}">
      <dgm:prSet/>
      <dgm:spPr/>
      <dgm:t>
        <a:bodyPr/>
        <a:lstStyle/>
        <a:p>
          <a:r>
            <a:rPr lang="en-US" dirty="0"/>
            <a:t>2. President</a:t>
          </a:r>
        </a:p>
      </dgm:t>
    </dgm:pt>
    <dgm:pt modelId="{70978CFD-BA79-46B8-833B-B9CF1BA35C9A}" type="parTrans" cxnId="{92411A02-DADE-4C88-87F3-3E27263D2AA5}">
      <dgm:prSet/>
      <dgm:spPr/>
      <dgm:t>
        <a:bodyPr/>
        <a:lstStyle/>
        <a:p>
          <a:endParaRPr lang="en-US"/>
        </a:p>
      </dgm:t>
    </dgm:pt>
    <dgm:pt modelId="{E042F5B9-3CEF-426C-8F63-B2CA39D4501B}" type="sibTrans" cxnId="{92411A02-DADE-4C88-87F3-3E27263D2AA5}">
      <dgm:prSet/>
      <dgm:spPr/>
      <dgm:t>
        <a:bodyPr/>
        <a:lstStyle/>
        <a:p>
          <a:endParaRPr lang="en-US"/>
        </a:p>
      </dgm:t>
    </dgm:pt>
    <dgm:pt modelId="{CD2239B3-22D9-4532-BBF9-B40E486FCA1F}">
      <dgm:prSet/>
      <dgm:spPr/>
      <dgm:t>
        <a:bodyPr/>
        <a:lstStyle/>
        <a:p>
          <a:r>
            <a:rPr lang="en-US" dirty="0"/>
            <a:t>4. Treasurer</a:t>
          </a:r>
        </a:p>
      </dgm:t>
    </dgm:pt>
    <dgm:pt modelId="{04E1DE5B-3D81-4922-BDD8-54B02413FB55}" type="parTrans" cxnId="{583DC2E5-A1D2-480F-8075-9D577B19A1BE}">
      <dgm:prSet/>
      <dgm:spPr/>
      <dgm:t>
        <a:bodyPr/>
        <a:lstStyle/>
        <a:p>
          <a:endParaRPr lang="en-US"/>
        </a:p>
      </dgm:t>
    </dgm:pt>
    <dgm:pt modelId="{A8393677-087B-4A1A-8EF8-7F623669B119}" type="sibTrans" cxnId="{583DC2E5-A1D2-480F-8075-9D577B19A1BE}">
      <dgm:prSet/>
      <dgm:spPr/>
      <dgm:t>
        <a:bodyPr/>
        <a:lstStyle/>
        <a:p>
          <a:endParaRPr lang="en-US"/>
        </a:p>
      </dgm:t>
    </dgm:pt>
    <dgm:pt modelId="{74832331-43E9-4880-A004-CEE52208B809}">
      <dgm:prSet/>
      <dgm:spPr/>
      <dgm:t>
        <a:bodyPr/>
        <a:lstStyle/>
        <a:p>
          <a:r>
            <a:rPr lang="en-US" dirty="0"/>
            <a:t>6. Political Representative</a:t>
          </a:r>
        </a:p>
      </dgm:t>
    </dgm:pt>
    <dgm:pt modelId="{B385BF02-9C5A-42D3-86D7-8AB0A1B04399}" type="parTrans" cxnId="{569758B1-1AC8-459E-9E8C-C02B1BA95D9D}">
      <dgm:prSet/>
      <dgm:spPr/>
      <dgm:t>
        <a:bodyPr/>
        <a:lstStyle/>
        <a:p>
          <a:endParaRPr lang="en-US"/>
        </a:p>
      </dgm:t>
    </dgm:pt>
    <dgm:pt modelId="{99BB7AD0-16FF-4AE7-8C3B-637338FABF68}" type="sibTrans" cxnId="{569758B1-1AC8-459E-9E8C-C02B1BA95D9D}">
      <dgm:prSet/>
      <dgm:spPr/>
      <dgm:t>
        <a:bodyPr/>
        <a:lstStyle/>
        <a:p>
          <a:endParaRPr lang="en-US"/>
        </a:p>
      </dgm:t>
    </dgm:pt>
    <dgm:pt modelId="{8678ACD4-BDE7-4EC6-83BC-7B193B951AF5}" type="pres">
      <dgm:prSet presAssocID="{D508252C-DFA3-4485-BC3B-4161C49D7CE2}" presName="matrix" presStyleCnt="0">
        <dgm:presLayoutVars>
          <dgm:chMax val="1"/>
          <dgm:dir/>
          <dgm:resizeHandles val="exact"/>
        </dgm:presLayoutVars>
      </dgm:prSet>
      <dgm:spPr/>
    </dgm:pt>
    <dgm:pt modelId="{1DEB5205-4150-4409-8A3A-2505654D7416}" type="pres">
      <dgm:prSet presAssocID="{D508252C-DFA3-4485-BC3B-4161C49D7CE2}" presName="axisShape" presStyleLbl="bgShp" presStyleIdx="0" presStyleCnt="1"/>
      <dgm:spPr/>
    </dgm:pt>
    <dgm:pt modelId="{29B00C5E-679F-44A1-B676-ADB09645AFFF}" type="pres">
      <dgm:prSet presAssocID="{D508252C-DFA3-4485-BC3B-4161C49D7CE2}" presName="rect1" presStyleLbl="node1" presStyleIdx="0" presStyleCnt="4">
        <dgm:presLayoutVars>
          <dgm:chMax val="0"/>
          <dgm:chPref val="0"/>
          <dgm:bulletEnabled val="1"/>
        </dgm:presLayoutVars>
      </dgm:prSet>
      <dgm:spPr/>
    </dgm:pt>
    <dgm:pt modelId="{E14E8D1E-BEF7-4DDB-8EF1-654131BF5B3A}" type="pres">
      <dgm:prSet presAssocID="{D508252C-DFA3-4485-BC3B-4161C49D7CE2}" presName="rect2" presStyleLbl="node1" presStyleIdx="1" presStyleCnt="4">
        <dgm:presLayoutVars>
          <dgm:chMax val="0"/>
          <dgm:chPref val="0"/>
          <dgm:bulletEnabled val="1"/>
        </dgm:presLayoutVars>
      </dgm:prSet>
      <dgm:spPr/>
    </dgm:pt>
    <dgm:pt modelId="{F2185778-FC47-430D-80AB-19C2A2F92839}" type="pres">
      <dgm:prSet presAssocID="{D508252C-DFA3-4485-BC3B-4161C49D7CE2}" presName="rect3" presStyleLbl="node1" presStyleIdx="2" presStyleCnt="4">
        <dgm:presLayoutVars>
          <dgm:chMax val="0"/>
          <dgm:chPref val="0"/>
          <dgm:bulletEnabled val="1"/>
        </dgm:presLayoutVars>
      </dgm:prSet>
      <dgm:spPr/>
    </dgm:pt>
    <dgm:pt modelId="{981FCA56-74F8-41DC-AEA3-1C3AB115E263}" type="pres">
      <dgm:prSet presAssocID="{D508252C-DFA3-4485-BC3B-4161C49D7CE2}" presName="rect4" presStyleLbl="node1" presStyleIdx="3" presStyleCnt="4">
        <dgm:presLayoutVars>
          <dgm:chMax val="0"/>
          <dgm:chPref val="0"/>
          <dgm:bulletEnabled val="1"/>
        </dgm:presLayoutVars>
      </dgm:prSet>
      <dgm:spPr/>
    </dgm:pt>
  </dgm:ptLst>
  <dgm:cxnLst>
    <dgm:cxn modelId="{92411A02-DADE-4C88-87F3-3E27263D2AA5}" srcId="{453DA82A-332C-409C-B378-C31BDE225EB5}" destId="{8957BDBB-CCB4-4661-9557-5A4A1F68ED32}" srcOrd="1" destOrd="0" parTransId="{70978CFD-BA79-46B8-833B-B9CF1BA35C9A}" sibTransId="{E042F5B9-3CEF-426C-8F63-B2CA39D4501B}"/>
    <dgm:cxn modelId="{82CEEE03-8952-4E8D-AB85-3BF9A8A9DE90}" srcId="{D508252C-DFA3-4485-BC3B-4161C49D7CE2}" destId="{ABD8F18E-3D90-452D-86F9-2CF4D72A56A4}" srcOrd="2" destOrd="0" parTransId="{D73132EC-7F86-46EA-8A37-D91D6E03E85F}" sibTransId="{40A96B5B-256D-421D-9D5B-B2FE8269E35A}"/>
    <dgm:cxn modelId="{DE597012-36CC-4408-ADA0-88B4E2ED3F91}" type="presOf" srcId="{80E8D6E6-72E3-4056-9FE4-ED9756878B4C}" destId="{981FCA56-74F8-41DC-AEA3-1C3AB115E263}" srcOrd="0" destOrd="5" presId="urn:microsoft.com/office/officeart/2005/8/layout/matrix2"/>
    <dgm:cxn modelId="{E3758418-CAAC-4E93-BD6D-537B58A19C98}" type="presOf" srcId="{D07F004D-7FC4-47CC-A250-67EBCE72A474}" destId="{981FCA56-74F8-41DC-AEA3-1C3AB115E263}" srcOrd="0" destOrd="7" presId="urn:microsoft.com/office/officeart/2005/8/layout/matrix2"/>
    <dgm:cxn modelId="{C26C871F-9689-4858-BA6E-13939DD552A2}" srcId="{453DA82A-332C-409C-B378-C31BDE225EB5}" destId="{97811EFC-F7A3-494D-BBDA-6DE571A187FA}" srcOrd="2" destOrd="0" parTransId="{0B6CF007-B10E-4928-A971-61F1C23ECECD}" sibTransId="{9D10C843-9F46-4975-B441-D9B8EACAA4C8}"/>
    <dgm:cxn modelId="{B712F35E-386B-4305-9FC2-C7B0AE4A4CB2}" type="presOf" srcId="{4A8B7917-F7D9-42B1-8D90-191ECC4804FA}" destId="{29B00C5E-679F-44A1-B676-ADB09645AFFF}" srcOrd="0" destOrd="0" presId="urn:microsoft.com/office/officeart/2005/8/layout/matrix2"/>
    <dgm:cxn modelId="{93A93164-37FA-4E01-A497-E7C9D8CE8D17}" type="presOf" srcId="{D508252C-DFA3-4485-BC3B-4161C49D7CE2}" destId="{8678ACD4-BDE7-4EC6-83BC-7B193B951AF5}" srcOrd="0" destOrd="0" presId="urn:microsoft.com/office/officeart/2005/8/layout/matrix2"/>
    <dgm:cxn modelId="{147F0945-8E24-486E-85AA-C999B9B483D0}" srcId="{453DA82A-332C-409C-B378-C31BDE225EB5}" destId="{D07F004D-7FC4-47CC-A250-67EBCE72A474}" srcOrd="6" destOrd="0" parTransId="{A5BF0489-EE33-4E0C-9957-7210DCC7C352}" sibTransId="{A28903E6-06C2-42F9-8BCC-3BAEAC4BE36C}"/>
    <dgm:cxn modelId="{AE289865-4919-4930-9FCF-5DE473BB9449}" type="presOf" srcId="{88D08063-A392-4484-9B7C-A4179EB965C5}" destId="{F2185778-FC47-430D-80AB-19C2A2F92839}" srcOrd="0" destOrd="4" presId="urn:microsoft.com/office/officeart/2005/8/layout/matrix2"/>
    <dgm:cxn modelId="{32960647-56BB-4E26-87DE-C21057113B73}" type="presOf" srcId="{B680CE6B-7322-4F5D-857D-536375DEA1A4}" destId="{F2185778-FC47-430D-80AB-19C2A2F92839}" srcOrd="0" destOrd="2" presId="urn:microsoft.com/office/officeart/2005/8/layout/matrix2"/>
    <dgm:cxn modelId="{6250F948-86E1-4FCA-ABD2-6F0C61EE26DF}" type="presOf" srcId="{97811EFC-F7A3-494D-BBDA-6DE571A187FA}" destId="{981FCA56-74F8-41DC-AEA3-1C3AB115E263}" srcOrd="0" destOrd="3" presId="urn:microsoft.com/office/officeart/2005/8/layout/matrix2"/>
    <dgm:cxn modelId="{25BB0749-19BF-48A1-8733-EA5808D4BDEA}" type="presOf" srcId="{8957BDBB-CCB4-4661-9557-5A4A1F68ED32}" destId="{981FCA56-74F8-41DC-AEA3-1C3AB115E263}" srcOrd="0" destOrd="2" presId="urn:microsoft.com/office/officeart/2005/8/layout/matrix2"/>
    <dgm:cxn modelId="{DB25DB4C-D095-4616-9497-06C9D8DA88C0}" srcId="{ABD8F18E-3D90-452D-86F9-2CF4D72A56A4}" destId="{F5C28619-5453-4C13-9A97-B54CA689ACEF}" srcOrd="0" destOrd="0" parTransId="{152FD99A-4C6F-4C2D-9712-161437AF3092}" sibTransId="{2442C942-7DA1-48C3-B818-BDAC184CAFC8}"/>
    <dgm:cxn modelId="{505A7D4F-7FC8-44ED-80FC-0D2413CF573E}" type="presOf" srcId="{74832331-43E9-4880-A004-CEE52208B809}" destId="{981FCA56-74F8-41DC-AEA3-1C3AB115E263}" srcOrd="0" destOrd="6" presId="urn:microsoft.com/office/officeart/2005/8/layout/matrix2"/>
    <dgm:cxn modelId="{0DBC537C-07EB-4C5E-807E-EA43DF59DFFD}" type="presOf" srcId="{ABD8F18E-3D90-452D-86F9-2CF4D72A56A4}" destId="{F2185778-FC47-430D-80AB-19C2A2F92839}" srcOrd="0" destOrd="0" presId="urn:microsoft.com/office/officeart/2005/8/layout/matrix2"/>
    <dgm:cxn modelId="{2A65337E-F1BD-4D16-9F2D-2460F25C2D2D}" srcId="{D508252C-DFA3-4485-BC3B-4161C49D7CE2}" destId="{4A8B7917-F7D9-42B1-8D90-191ECC4804FA}" srcOrd="0" destOrd="0" parTransId="{C7B6EC27-6CDE-40D0-B56F-A57EBA26D1BB}" sibTransId="{3C9B8BC7-C1D1-4E38-B426-62996544FD3A}"/>
    <dgm:cxn modelId="{C8B52991-52DF-4D8D-9298-C853A38A668C}" srcId="{453DA82A-332C-409C-B378-C31BDE225EB5}" destId="{1947CDA5-ADDE-41CF-91AE-F95A4ADF03CA}" srcOrd="0" destOrd="0" parTransId="{D9423AB6-D289-4F83-B6C0-F8C4DB87A728}" sibTransId="{92555607-A70D-40CA-8380-CC485F3DD86F}"/>
    <dgm:cxn modelId="{F22A8A9E-E3A8-4497-B0AA-848591F1AA98}" type="presOf" srcId="{BA01784D-3F28-4C85-81CA-EC7E2F171612}" destId="{F2185778-FC47-430D-80AB-19C2A2F92839}" srcOrd="0" destOrd="5" presId="urn:microsoft.com/office/officeart/2005/8/layout/matrix2"/>
    <dgm:cxn modelId="{70CE28AA-75C8-4712-BCF5-5BF735B0A324}" type="presOf" srcId="{344283E4-B5D8-4CFE-8226-0B00196DEB0B}" destId="{F2185778-FC47-430D-80AB-19C2A2F92839}" srcOrd="0" destOrd="3" presId="urn:microsoft.com/office/officeart/2005/8/layout/matrix2"/>
    <dgm:cxn modelId="{8F8038AA-90FF-4B59-B92A-B994CECA9275}" type="presOf" srcId="{1947CDA5-ADDE-41CF-91AE-F95A4ADF03CA}" destId="{981FCA56-74F8-41DC-AEA3-1C3AB115E263}" srcOrd="0" destOrd="1" presId="urn:microsoft.com/office/officeart/2005/8/layout/matrix2"/>
    <dgm:cxn modelId="{45A35AAC-BD37-479E-8DDC-FB17CDED024E}" type="presOf" srcId="{7738F459-0983-41EA-9AE3-03DD2BA5397B}" destId="{E14E8D1E-BEF7-4DDB-8EF1-654131BF5B3A}" srcOrd="0" destOrd="0" presId="urn:microsoft.com/office/officeart/2005/8/layout/matrix2"/>
    <dgm:cxn modelId="{569758B1-1AC8-459E-9E8C-C02B1BA95D9D}" srcId="{453DA82A-332C-409C-B378-C31BDE225EB5}" destId="{74832331-43E9-4880-A004-CEE52208B809}" srcOrd="5" destOrd="0" parTransId="{B385BF02-9C5A-42D3-86D7-8AB0A1B04399}" sibTransId="{99BB7AD0-16FF-4AE7-8C3B-637338FABF68}"/>
    <dgm:cxn modelId="{135D41B9-1EEC-444C-8F40-8C3DEC7B00CE}" type="presOf" srcId="{CD2239B3-22D9-4532-BBF9-B40E486FCA1F}" destId="{981FCA56-74F8-41DC-AEA3-1C3AB115E263}" srcOrd="0" destOrd="4" presId="urn:microsoft.com/office/officeart/2005/8/layout/matrix2"/>
    <dgm:cxn modelId="{01727CC7-1069-4CC1-AF09-0F3B5BBC4FA7}" type="presOf" srcId="{453DA82A-332C-409C-B378-C31BDE225EB5}" destId="{981FCA56-74F8-41DC-AEA3-1C3AB115E263}" srcOrd="0" destOrd="0" presId="urn:microsoft.com/office/officeart/2005/8/layout/matrix2"/>
    <dgm:cxn modelId="{E64BD7DC-6967-4545-9198-FB7202C196AC}" srcId="{ABD8F18E-3D90-452D-86F9-2CF4D72A56A4}" destId="{BA01784D-3F28-4C85-81CA-EC7E2F171612}" srcOrd="4" destOrd="0" parTransId="{EB12D02C-5C02-493B-8162-D52200F8FFD5}" sibTransId="{0F309E7F-DC41-4399-9203-DAE7441B5235}"/>
    <dgm:cxn modelId="{F79ED2DD-8620-464E-BD54-A456EA12A496}" srcId="{ABD8F18E-3D90-452D-86F9-2CF4D72A56A4}" destId="{B680CE6B-7322-4F5D-857D-536375DEA1A4}" srcOrd="1" destOrd="0" parTransId="{65A04CB8-3FC8-4401-B4EC-9EFE85EB2941}" sibTransId="{31B2370C-726F-465A-8863-B1E66AFBDC50}"/>
    <dgm:cxn modelId="{FC2C2BDF-8906-474B-BED8-4E8D71AA08F2}" srcId="{453DA82A-332C-409C-B378-C31BDE225EB5}" destId="{80E8D6E6-72E3-4056-9FE4-ED9756878B4C}" srcOrd="4" destOrd="0" parTransId="{2CA96C81-D3DC-4AB3-99CE-1FAAA68B994F}" sibTransId="{F4F47592-6CDF-49B8-B87B-E9F5CACAD385}"/>
    <dgm:cxn modelId="{9FC322E2-C182-43A0-8BE2-239D4B55DB98}" srcId="{D508252C-DFA3-4485-BC3B-4161C49D7CE2}" destId="{7738F459-0983-41EA-9AE3-03DD2BA5397B}" srcOrd="1" destOrd="0" parTransId="{7ED67021-8FA9-4387-B5D5-074A3459A151}" sibTransId="{312608EF-E4C4-4617-A169-F59C3114A2F6}"/>
    <dgm:cxn modelId="{583DC2E5-A1D2-480F-8075-9D577B19A1BE}" srcId="{453DA82A-332C-409C-B378-C31BDE225EB5}" destId="{CD2239B3-22D9-4532-BBF9-B40E486FCA1F}" srcOrd="3" destOrd="0" parTransId="{04E1DE5B-3D81-4922-BDD8-54B02413FB55}" sibTransId="{A8393677-087B-4A1A-8EF8-7F623669B119}"/>
    <dgm:cxn modelId="{5EB9C9E6-6264-4D83-8CCC-154DD2DBB02A}" type="presOf" srcId="{F5C28619-5453-4C13-9A97-B54CA689ACEF}" destId="{F2185778-FC47-430D-80AB-19C2A2F92839}" srcOrd="0" destOrd="1" presId="urn:microsoft.com/office/officeart/2005/8/layout/matrix2"/>
    <dgm:cxn modelId="{CA4BAEED-A001-4A9D-A32D-C81C758D3F99}" srcId="{ABD8F18E-3D90-452D-86F9-2CF4D72A56A4}" destId="{344283E4-B5D8-4CFE-8226-0B00196DEB0B}" srcOrd="2" destOrd="0" parTransId="{6C097411-545C-488D-A99A-74EB6F19E1DB}" sibTransId="{616C6D2A-1693-4832-BD12-FD90BDCCA446}"/>
    <dgm:cxn modelId="{4158C3F4-EF9A-461D-982C-01FF0BEA19B3}" srcId="{D508252C-DFA3-4485-BC3B-4161C49D7CE2}" destId="{453DA82A-332C-409C-B378-C31BDE225EB5}" srcOrd="3" destOrd="0" parTransId="{28F2F701-0F74-4689-AE44-A5D35256472C}" sibTransId="{9E3D2E8B-FAB1-4DB9-8BAB-A65A739B88EF}"/>
    <dgm:cxn modelId="{F0D5C5F9-E058-4615-B68B-5AF2BD1B74B0}" srcId="{ABD8F18E-3D90-452D-86F9-2CF4D72A56A4}" destId="{88D08063-A392-4484-9B7C-A4179EB965C5}" srcOrd="3" destOrd="0" parTransId="{FFFECF46-1E8B-49CB-AF82-3575E06F8BE6}" sibTransId="{86944C96-1BD9-40DC-9380-AE8D83179092}"/>
    <dgm:cxn modelId="{315418E8-2EE9-4AE5-9886-C55EC6B0666C}" type="presParOf" srcId="{8678ACD4-BDE7-4EC6-83BC-7B193B951AF5}" destId="{1DEB5205-4150-4409-8A3A-2505654D7416}" srcOrd="0" destOrd="0" presId="urn:microsoft.com/office/officeart/2005/8/layout/matrix2"/>
    <dgm:cxn modelId="{EF799538-933C-482A-8DD7-B2CA6898415F}" type="presParOf" srcId="{8678ACD4-BDE7-4EC6-83BC-7B193B951AF5}" destId="{29B00C5E-679F-44A1-B676-ADB09645AFFF}" srcOrd="1" destOrd="0" presId="urn:microsoft.com/office/officeart/2005/8/layout/matrix2"/>
    <dgm:cxn modelId="{6ECA40D6-9A19-4C07-9C0D-A150514BCEF5}" type="presParOf" srcId="{8678ACD4-BDE7-4EC6-83BC-7B193B951AF5}" destId="{E14E8D1E-BEF7-4DDB-8EF1-654131BF5B3A}" srcOrd="2" destOrd="0" presId="urn:microsoft.com/office/officeart/2005/8/layout/matrix2"/>
    <dgm:cxn modelId="{597E753E-9252-47FE-80B2-0672D053BDD9}" type="presParOf" srcId="{8678ACD4-BDE7-4EC6-83BC-7B193B951AF5}" destId="{F2185778-FC47-430D-80AB-19C2A2F92839}" srcOrd="3" destOrd="0" presId="urn:microsoft.com/office/officeart/2005/8/layout/matrix2"/>
    <dgm:cxn modelId="{6B95F53D-9D03-496C-A228-D753F4383A91}" type="presParOf" srcId="{8678ACD4-BDE7-4EC6-83BC-7B193B951AF5}" destId="{981FCA56-74F8-41DC-AEA3-1C3AB115E263}"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C87A76-1FA4-4DDB-BC43-6EE07DF11C6B}" type="doc">
      <dgm:prSet loTypeId="urn:microsoft.com/office/officeart/2016/7/layout/BasicProcessNew" loCatId="process" qsTypeId="urn:microsoft.com/office/officeart/2005/8/quickstyle/simple1" qsCatId="simple" csTypeId="urn:microsoft.com/office/officeart/2005/8/colors/colorful2" csCatId="colorful"/>
      <dgm:spPr/>
      <dgm:t>
        <a:bodyPr/>
        <a:lstStyle/>
        <a:p>
          <a:endParaRPr lang="en-US"/>
        </a:p>
      </dgm:t>
    </dgm:pt>
    <dgm:pt modelId="{63F5153F-7BC7-4056-827F-8DD36E530474}">
      <dgm:prSet/>
      <dgm:spPr/>
      <dgm:t>
        <a:bodyPr/>
        <a:lstStyle/>
        <a:p>
          <a:r>
            <a:rPr lang="en-US" dirty="0"/>
            <a:t>Nine (9) month curriculum-based application model to be used as a stand-alone application or addendum to educational environment; combining Leadership Education with an Entrepreneurial Socioeconomic approach to creating social transformation.  Can be reproduced, as individuals that and community. “</a:t>
          </a:r>
          <a:r>
            <a:rPr lang="en-US" i="1" dirty="0" err="1"/>
            <a:t>LifeStyle</a:t>
          </a:r>
          <a:r>
            <a:rPr lang="en-US" i="1" dirty="0"/>
            <a:t> to Legacy”</a:t>
          </a:r>
          <a:endParaRPr lang="en-US" dirty="0"/>
        </a:p>
      </dgm:t>
    </dgm:pt>
    <dgm:pt modelId="{BD75B22F-2F58-4EE7-BB69-A451C537A355}" type="parTrans" cxnId="{35FC9CE9-2C31-4212-9170-328EB3887ED5}">
      <dgm:prSet/>
      <dgm:spPr/>
      <dgm:t>
        <a:bodyPr/>
        <a:lstStyle/>
        <a:p>
          <a:endParaRPr lang="en-US"/>
        </a:p>
      </dgm:t>
    </dgm:pt>
    <dgm:pt modelId="{CCA38501-1CBA-4FAA-A2D6-71E3C5439FC1}" type="sibTrans" cxnId="{35FC9CE9-2C31-4212-9170-328EB3887ED5}">
      <dgm:prSet/>
      <dgm:spPr/>
      <dgm:t>
        <a:bodyPr/>
        <a:lstStyle/>
        <a:p>
          <a:endParaRPr lang="en-US"/>
        </a:p>
      </dgm:t>
    </dgm:pt>
    <dgm:pt modelId="{C523B173-381D-42BF-995E-805C3854526B}">
      <dgm:prSet/>
      <dgm:spPr/>
      <dgm:t>
        <a:bodyPr/>
        <a:lstStyle/>
        <a:p>
          <a:r>
            <a:rPr lang="en-US" dirty="0"/>
            <a:t>Development and formulation of a Leadership Education Curriculum for implementation in alignment with the school mission and vision.</a:t>
          </a:r>
        </a:p>
      </dgm:t>
    </dgm:pt>
    <dgm:pt modelId="{BB671F33-FA97-4916-8717-479923E73856}" type="parTrans" cxnId="{77144F95-8CEB-444C-9652-9FD1C685AB38}">
      <dgm:prSet/>
      <dgm:spPr/>
      <dgm:t>
        <a:bodyPr/>
        <a:lstStyle/>
        <a:p>
          <a:endParaRPr lang="en-US"/>
        </a:p>
      </dgm:t>
    </dgm:pt>
    <dgm:pt modelId="{664E1251-A805-4E8E-8744-889FE4C2C103}" type="sibTrans" cxnId="{77144F95-8CEB-444C-9652-9FD1C685AB38}">
      <dgm:prSet/>
      <dgm:spPr/>
      <dgm:t>
        <a:bodyPr/>
        <a:lstStyle/>
        <a:p>
          <a:endParaRPr lang="en-US"/>
        </a:p>
      </dgm:t>
    </dgm:pt>
    <dgm:pt modelId="{1514C676-A747-4EB9-AF9C-7FC4F1AE69FD}">
      <dgm:prSet/>
      <dgm:spPr/>
      <dgm:t>
        <a:bodyPr/>
        <a:lstStyle/>
        <a:p>
          <a:r>
            <a:rPr lang="en-US" dirty="0"/>
            <a:t>LEAM – Introduces a Reverse-Mentoring for Cross Generational populations </a:t>
          </a:r>
          <a:r>
            <a:rPr lang="en-US" dirty="0" err="1"/>
            <a:t>undergratudate</a:t>
          </a:r>
          <a:r>
            <a:rPr lang="en-US" dirty="0"/>
            <a:t>, to graduates approach with the introduction to </a:t>
          </a:r>
          <a:r>
            <a:rPr lang="en-US" b="1" dirty="0"/>
            <a:t>a </a:t>
          </a:r>
          <a:r>
            <a:rPr lang="en-US" dirty="0"/>
            <a:t>Mentor-Protégé Alignment to incorporate structured, active and inclusive teaching methods that enable multiple modes of engagement, social awareness, and leadership skills to be implemented in the Leadership Education.</a:t>
          </a:r>
        </a:p>
      </dgm:t>
    </dgm:pt>
    <dgm:pt modelId="{6AC3CD24-2A6A-49E4-9478-4E9DBD780FDB}" type="parTrans" cxnId="{10A25654-ADDD-4EC0-BF31-F53976700363}">
      <dgm:prSet/>
      <dgm:spPr/>
      <dgm:t>
        <a:bodyPr/>
        <a:lstStyle/>
        <a:p>
          <a:endParaRPr lang="en-US"/>
        </a:p>
      </dgm:t>
    </dgm:pt>
    <dgm:pt modelId="{E3B5B0DF-C2C1-44DB-B7F4-FD053FF6AFB8}" type="sibTrans" cxnId="{10A25654-ADDD-4EC0-BF31-F53976700363}">
      <dgm:prSet/>
      <dgm:spPr/>
      <dgm:t>
        <a:bodyPr/>
        <a:lstStyle/>
        <a:p>
          <a:endParaRPr lang="en-US"/>
        </a:p>
      </dgm:t>
    </dgm:pt>
    <dgm:pt modelId="{9C1B5E31-D65B-4069-A844-09ED53384C66}">
      <dgm:prSet/>
      <dgm:spPr/>
      <dgm:t>
        <a:bodyPr/>
        <a:lstStyle/>
        <a:p>
          <a:r>
            <a:rPr lang="en-US" dirty="0"/>
            <a:t>Create a behavioral protocol through a The Passion Profiler© and methodologies to structure active and inclusive teaching methods that enable multiple modes of engagement, create various pathways for achievement, and create environment of accessibility and face-to-face engagements that emphasize respect, honesty, and an open dialogue in a safe environment.</a:t>
          </a:r>
        </a:p>
      </dgm:t>
    </dgm:pt>
    <dgm:pt modelId="{ABD71A9F-A3DC-443F-B514-6CD321DF643C}" type="parTrans" cxnId="{6EA05536-2D91-4383-8907-0ADAA51565E6}">
      <dgm:prSet/>
      <dgm:spPr/>
      <dgm:t>
        <a:bodyPr/>
        <a:lstStyle/>
        <a:p>
          <a:endParaRPr lang="en-US"/>
        </a:p>
      </dgm:t>
    </dgm:pt>
    <dgm:pt modelId="{34DFB25C-6572-473C-9D7C-BDD2434FFE9F}" type="sibTrans" cxnId="{6EA05536-2D91-4383-8907-0ADAA51565E6}">
      <dgm:prSet/>
      <dgm:spPr/>
      <dgm:t>
        <a:bodyPr/>
        <a:lstStyle/>
        <a:p>
          <a:endParaRPr lang="en-US"/>
        </a:p>
      </dgm:t>
    </dgm:pt>
    <dgm:pt modelId="{9FC960DF-F612-4F97-BA8F-F88DB39FEBDF}">
      <dgm:prSet/>
      <dgm:spPr/>
      <dgm:t>
        <a:bodyPr/>
        <a:lstStyle/>
        <a:p>
          <a:r>
            <a:rPr lang="en-US" dirty="0"/>
            <a:t>Equip learners with primary tools in applying, motivation, communication and commitment.  Acquaint learners with varied learning </a:t>
          </a:r>
          <a:r>
            <a:rPr lang="en-US" dirty="0" err="1"/>
            <a:t>dtheories</a:t>
          </a:r>
          <a:r>
            <a:rPr lang="en-US" dirty="0"/>
            <a:t> designed to enrich their ability to work with others  throughout the life span of exploring and creating Socioeconomic based initiatives.</a:t>
          </a:r>
        </a:p>
      </dgm:t>
    </dgm:pt>
    <dgm:pt modelId="{8D9C8593-4403-4682-8687-FCD536EA9C16}" type="parTrans" cxnId="{4E41340B-102A-458F-955C-B4B5A99FEE96}">
      <dgm:prSet/>
      <dgm:spPr/>
      <dgm:t>
        <a:bodyPr/>
        <a:lstStyle/>
        <a:p>
          <a:endParaRPr lang="en-US"/>
        </a:p>
      </dgm:t>
    </dgm:pt>
    <dgm:pt modelId="{5614316A-9D77-4D51-98F5-D8D894F6A0B7}" type="sibTrans" cxnId="{4E41340B-102A-458F-955C-B4B5A99FEE96}">
      <dgm:prSet/>
      <dgm:spPr/>
      <dgm:t>
        <a:bodyPr/>
        <a:lstStyle/>
        <a:p>
          <a:endParaRPr lang="en-US"/>
        </a:p>
      </dgm:t>
    </dgm:pt>
    <dgm:pt modelId="{B5AA3B52-242E-415E-AC56-FA960CA15799}" type="pres">
      <dgm:prSet presAssocID="{3DC87A76-1FA4-4DDB-BC43-6EE07DF11C6B}" presName="Name0" presStyleCnt="0">
        <dgm:presLayoutVars>
          <dgm:dir/>
          <dgm:resizeHandles val="exact"/>
        </dgm:presLayoutVars>
      </dgm:prSet>
      <dgm:spPr/>
    </dgm:pt>
    <dgm:pt modelId="{0FF2F752-812B-4044-81E1-7FE04FCCEFDB}" type="pres">
      <dgm:prSet presAssocID="{63F5153F-7BC7-4056-827F-8DD36E530474}" presName="node" presStyleLbl="node1" presStyleIdx="0" presStyleCnt="9">
        <dgm:presLayoutVars>
          <dgm:bulletEnabled val="1"/>
        </dgm:presLayoutVars>
      </dgm:prSet>
      <dgm:spPr/>
    </dgm:pt>
    <dgm:pt modelId="{AC0344EA-6844-4B91-91FD-E3061D244487}" type="pres">
      <dgm:prSet presAssocID="{CCA38501-1CBA-4FAA-A2D6-71E3C5439FC1}" presName="sibTransSpacerBeforeConnector" presStyleCnt="0"/>
      <dgm:spPr/>
    </dgm:pt>
    <dgm:pt modelId="{277AC72A-AD48-44C5-A394-A62FE4C385CB}" type="pres">
      <dgm:prSet presAssocID="{CCA38501-1CBA-4FAA-A2D6-71E3C5439FC1}" presName="sibTrans" presStyleLbl="node1" presStyleIdx="1" presStyleCnt="9"/>
      <dgm:spPr/>
    </dgm:pt>
    <dgm:pt modelId="{9D92B78B-3822-4149-8560-7FEB48DD7FBA}" type="pres">
      <dgm:prSet presAssocID="{CCA38501-1CBA-4FAA-A2D6-71E3C5439FC1}" presName="sibTransSpacerAfterConnector" presStyleCnt="0"/>
      <dgm:spPr/>
    </dgm:pt>
    <dgm:pt modelId="{88DFF792-95DF-40E2-A09B-6B0E682F7FC6}" type="pres">
      <dgm:prSet presAssocID="{C523B173-381D-42BF-995E-805C3854526B}" presName="node" presStyleLbl="node1" presStyleIdx="2" presStyleCnt="9">
        <dgm:presLayoutVars>
          <dgm:bulletEnabled val="1"/>
        </dgm:presLayoutVars>
      </dgm:prSet>
      <dgm:spPr/>
    </dgm:pt>
    <dgm:pt modelId="{FBEC2A6F-3B7F-4A92-9F3D-E1A2A12D6194}" type="pres">
      <dgm:prSet presAssocID="{664E1251-A805-4E8E-8744-889FE4C2C103}" presName="sibTransSpacerBeforeConnector" presStyleCnt="0"/>
      <dgm:spPr/>
    </dgm:pt>
    <dgm:pt modelId="{94F7C023-27DA-4BBB-8119-40F66BBAFBCA}" type="pres">
      <dgm:prSet presAssocID="{664E1251-A805-4E8E-8744-889FE4C2C103}" presName="sibTrans" presStyleLbl="node1" presStyleIdx="3" presStyleCnt="9"/>
      <dgm:spPr/>
    </dgm:pt>
    <dgm:pt modelId="{58DBF50B-0186-4BFF-BDFD-C4A1EF6A5663}" type="pres">
      <dgm:prSet presAssocID="{664E1251-A805-4E8E-8744-889FE4C2C103}" presName="sibTransSpacerAfterConnector" presStyleCnt="0"/>
      <dgm:spPr/>
    </dgm:pt>
    <dgm:pt modelId="{9018A1BB-BC0D-4228-B1B5-481530E74C0A}" type="pres">
      <dgm:prSet presAssocID="{1514C676-A747-4EB9-AF9C-7FC4F1AE69FD}" presName="node" presStyleLbl="node1" presStyleIdx="4" presStyleCnt="9">
        <dgm:presLayoutVars>
          <dgm:bulletEnabled val="1"/>
        </dgm:presLayoutVars>
      </dgm:prSet>
      <dgm:spPr/>
    </dgm:pt>
    <dgm:pt modelId="{42126743-78A6-4A58-A8E7-391A17F5D111}" type="pres">
      <dgm:prSet presAssocID="{E3B5B0DF-C2C1-44DB-B7F4-FD053FF6AFB8}" presName="sibTransSpacerBeforeConnector" presStyleCnt="0"/>
      <dgm:spPr/>
    </dgm:pt>
    <dgm:pt modelId="{41EE79F8-E05E-470D-BDA8-E1C7523FAB9E}" type="pres">
      <dgm:prSet presAssocID="{E3B5B0DF-C2C1-44DB-B7F4-FD053FF6AFB8}" presName="sibTrans" presStyleLbl="node1" presStyleIdx="5" presStyleCnt="9"/>
      <dgm:spPr/>
    </dgm:pt>
    <dgm:pt modelId="{C201FF00-E7E8-49A6-9A10-09327F1C2B8E}" type="pres">
      <dgm:prSet presAssocID="{E3B5B0DF-C2C1-44DB-B7F4-FD053FF6AFB8}" presName="sibTransSpacerAfterConnector" presStyleCnt="0"/>
      <dgm:spPr/>
    </dgm:pt>
    <dgm:pt modelId="{29258F77-C4F3-4A8F-A401-05EE4FF7193D}" type="pres">
      <dgm:prSet presAssocID="{9C1B5E31-D65B-4069-A844-09ED53384C66}" presName="node" presStyleLbl="node1" presStyleIdx="6" presStyleCnt="9">
        <dgm:presLayoutVars>
          <dgm:bulletEnabled val="1"/>
        </dgm:presLayoutVars>
      </dgm:prSet>
      <dgm:spPr/>
    </dgm:pt>
    <dgm:pt modelId="{72867B3E-70E3-40C3-9717-DA130DA3E05B}" type="pres">
      <dgm:prSet presAssocID="{34DFB25C-6572-473C-9D7C-BDD2434FFE9F}" presName="sibTransSpacerBeforeConnector" presStyleCnt="0"/>
      <dgm:spPr/>
    </dgm:pt>
    <dgm:pt modelId="{51192703-7312-460D-854E-D4F62A4A59B4}" type="pres">
      <dgm:prSet presAssocID="{34DFB25C-6572-473C-9D7C-BDD2434FFE9F}" presName="sibTrans" presStyleLbl="node1" presStyleIdx="7" presStyleCnt="9"/>
      <dgm:spPr/>
    </dgm:pt>
    <dgm:pt modelId="{27C75595-81C4-4014-8010-69F1E66A4049}" type="pres">
      <dgm:prSet presAssocID="{34DFB25C-6572-473C-9D7C-BDD2434FFE9F}" presName="sibTransSpacerAfterConnector" presStyleCnt="0"/>
      <dgm:spPr/>
    </dgm:pt>
    <dgm:pt modelId="{0C7F54C8-CEBC-4086-A465-6DBE0E8E9470}" type="pres">
      <dgm:prSet presAssocID="{9FC960DF-F612-4F97-BA8F-F88DB39FEBDF}" presName="node" presStyleLbl="node1" presStyleIdx="8" presStyleCnt="9">
        <dgm:presLayoutVars>
          <dgm:bulletEnabled val="1"/>
        </dgm:presLayoutVars>
      </dgm:prSet>
      <dgm:spPr/>
    </dgm:pt>
  </dgm:ptLst>
  <dgm:cxnLst>
    <dgm:cxn modelId="{0A423202-F171-4691-B17B-DD32BA27E079}" type="presOf" srcId="{1514C676-A747-4EB9-AF9C-7FC4F1AE69FD}" destId="{9018A1BB-BC0D-4228-B1B5-481530E74C0A}" srcOrd="0" destOrd="0" presId="urn:microsoft.com/office/officeart/2016/7/layout/BasicProcessNew"/>
    <dgm:cxn modelId="{4E41340B-102A-458F-955C-B4B5A99FEE96}" srcId="{3DC87A76-1FA4-4DDB-BC43-6EE07DF11C6B}" destId="{9FC960DF-F612-4F97-BA8F-F88DB39FEBDF}" srcOrd="4" destOrd="0" parTransId="{8D9C8593-4403-4682-8687-FCD536EA9C16}" sibTransId="{5614316A-9D77-4D51-98F5-D8D894F6A0B7}"/>
    <dgm:cxn modelId="{E5537A10-F2BA-4F8F-BD9F-F70B1E085FC8}" type="presOf" srcId="{63F5153F-7BC7-4056-827F-8DD36E530474}" destId="{0FF2F752-812B-4044-81E1-7FE04FCCEFDB}" srcOrd="0" destOrd="0" presId="urn:microsoft.com/office/officeart/2016/7/layout/BasicProcessNew"/>
    <dgm:cxn modelId="{3256EB2A-EFCC-4275-991F-8E1839CEA971}" type="presOf" srcId="{34DFB25C-6572-473C-9D7C-BDD2434FFE9F}" destId="{51192703-7312-460D-854E-D4F62A4A59B4}" srcOrd="0" destOrd="0" presId="urn:microsoft.com/office/officeart/2016/7/layout/BasicProcessNew"/>
    <dgm:cxn modelId="{6EA05536-2D91-4383-8907-0ADAA51565E6}" srcId="{3DC87A76-1FA4-4DDB-BC43-6EE07DF11C6B}" destId="{9C1B5E31-D65B-4069-A844-09ED53384C66}" srcOrd="3" destOrd="0" parTransId="{ABD71A9F-A3DC-443F-B514-6CD321DF643C}" sibTransId="{34DFB25C-6572-473C-9D7C-BDD2434FFE9F}"/>
    <dgm:cxn modelId="{2513625F-C69A-44F3-A606-CE51876C6BC3}" type="presOf" srcId="{E3B5B0DF-C2C1-44DB-B7F4-FD053FF6AFB8}" destId="{41EE79F8-E05E-470D-BDA8-E1C7523FAB9E}" srcOrd="0" destOrd="0" presId="urn:microsoft.com/office/officeart/2016/7/layout/BasicProcessNew"/>
    <dgm:cxn modelId="{0FD3D647-2933-4E23-AE9F-9BA049122C5C}" type="presOf" srcId="{C523B173-381D-42BF-995E-805C3854526B}" destId="{88DFF792-95DF-40E2-A09B-6B0E682F7FC6}" srcOrd="0" destOrd="0" presId="urn:microsoft.com/office/officeart/2016/7/layout/BasicProcessNew"/>
    <dgm:cxn modelId="{10A25654-ADDD-4EC0-BF31-F53976700363}" srcId="{3DC87A76-1FA4-4DDB-BC43-6EE07DF11C6B}" destId="{1514C676-A747-4EB9-AF9C-7FC4F1AE69FD}" srcOrd="2" destOrd="0" parTransId="{6AC3CD24-2A6A-49E4-9478-4E9DBD780FDB}" sibTransId="{E3B5B0DF-C2C1-44DB-B7F4-FD053FF6AFB8}"/>
    <dgm:cxn modelId="{D2327259-E5B3-4118-BB7D-63C610F927C4}" type="presOf" srcId="{CCA38501-1CBA-4FAA-A2D6-71E3C5439FC1}" destId="{277AC72A-AD48-44C5-A394-A62FE4C385CB}" srcOrd="0" destOrd="0" presId="urn:microsoft.com/office/officeart/2016/7/layout/BasicProcessNew"/>
    <dgm:cxn modelId="{9440B691-4B14-4128-8479-7540321CDC7B}" type="presOf" srcId="{3DC87A76-1FA4-4DDB-BC43-6EE07DF11C6B}" destId="{B5AA3B52-242E-415E-AC56-FA960CA15799}" srcOrd="0" destOrd="0" presId="urn:microsoft.com/office/officeart/2016/7/layout/BasicProcessNew"/>
    <dgm:cxn modelId="{77144F95-8CEB-444C-9652-9FD1C685AB38}" srcId="{3DC87A76-1FA4-4DDB-BC43-6EE07DF11C6B}" destId="{C523B173-381D-42BF-995E-805C3854526B}" srcOrd="1" destOrd="0" parTransId="{BB671F33-FA97-4916-8717-479923E73856}" sibTransId="{664E1251-A805-4E8E-8744-889FE4C2C103}"/>
    <dgm:cxn modelId="{E91A67C0-3624-4CE8-841D-BEB8EA8FC4C9}" type="presOf" srcId="{9FC960DF-F612-4F97-BA8F-F88DB39FEBDF}" destId="{0C7F54C8-CEBC-4086-A465-6DBE0E8E9470}" srcOrd="0" destOrd="0" presId="urn:microsoft.com/office/officeart/2016/7/layout/BasicProcessNew"/>
    <dgm:cxn modelId="{9714D8C0-F943-4198-8171-536602C98B4B}" type="presOf" srcId="{9C1B5E31-D65B-4069-A844-09ED53384C66}" destId="{29258F77-C4F3-4A8F-A401-05EE4FF7193D}" srcOrd="0" destOrd="0" presId="urn:microsoft.com/office/officeart/2016/7/layout/BasicProcessNew"/>
    <dgm:cxn modelId="{30F042E3-79F4-43A3-9E1A-2A3FD8546F0D}" type="presOf" srcId="{664E1251-A805-4E8E-8744-889FE4C2C103}" destId="{94F7C023-27DA-4BBB-8119-40F66BBAFBCA}" srcOrd="0" destOrd="0" presId="urn:microsoft.com/office/officeart/2016/7/layout/BasicProcessNew"/>
    <dgm:cxn modelId="{35FC9CE9-2C31-4212-9170-328EB3887ED5}" srcId="{3DC87A76-1FA4-4DDB-BC43-6EE07DF11C6B}" destId="{63F5153F-7BC7-4056-827F-8DD36E530474}" srcOrd="0" destOrd="0" parTransId="{BD75B22F-2F58-4EE7-BB69-A451C537A355}" sibTransId="{CCA38501-1CBA-4FAA-A2D6-71E3C5439FC1}"/>
    <dgm:cxn modelId="{6FB142AF-DF79-491D-BD1F-B518F4C2D7C4}" type="presParOf" srcId="{B5AA3B52-242E-415E-AC56-FA960CA15799}" destId="{0FF2F752-812B-4044-81E1-7FE04FCCEFDB}" srcOrd="0" destOrd="0" presId="urn:microsoft.com/office/officeart/2016/7/layout/BasicProcessNew"/>
    <dgm:cxn modelId="{2F44AE8E-394A-4676-844C-CB79727E23D6}" type="presParOf" srcId="{B5AA3B52-242E-415E-AC56-FA960CA15799}" destId="{AC0344EA-6844-4B91-91FD-E3061D244487}" srcOrd="1" destOrd="0" presId="urn:microsoft.com/office/officeart/2016/7/layout/BasicProcessNew"/>
    <dgm:cxn modelId="{0040574B-1BA4-4771-A5D0-17A77328CFA9}" type="presParOf" srcId="{B5AA3B52-242E-415E-AC56-FA960CA15799}" destId="{277AC72A-AD48-44C5-A394-A62FE4C385CB}" srcOrd="2" destOrd="0" presId="urn:microsoft.com/office/officeart/2016/7/layout/BasicProcessNew"/>
    <dgm:cxn modelId="{6CD36F4C-A0E4-497A-B121-FAC71F30250F}" type="presParOf" srcId="{B5AA3B52-242E-415E-AC56-FA960CA15799}" destId="{9D92B78B-3822-4149-8560-7FEB48DD7FBA}" srcOrd="3" destOrd="0" presId="urn:microsoft.com/office/officeart/2016/7/layout/BasicProcessNew"/>
    <dgm:cxn modelId="{C0E2C0FC-62C3-4BB9-B7FD-909E6910676E}" type="presParOf" srcId="{B5AA3B52-242E-415E-AC56-FA960CA15799}" destId="{88DFF792-95DF-40E2-A09B-6B0E682F7FC6}" srcOrd="4" destOrd="0" presId="urn:microsoft.com/office/officeart/2016/7/layout/BasicProcessNew"/>
    <dgm:cxn modelId="{CC715406-EF2B-44FF-A666-602C84009892}" type="presParOf" srcId="{B5AA3B52-242E-415E-AC56-FA960CA15799}" destId="{FBEC2A6F-3B7F-4A92-9F3D-E1A2A12D6194}" srcOrd="5" destOrd="0" presId="urn:microsoft.com/office/officeart/2016/7/layout/BasicProcessNew"/>
    <dgm:cxn modelId="{479BE182-6244-4B17-B31C-66D1B588EC1B}" type="presParOf" srcId="{B5AA3B52-242E-415E-AC56-FA960CA15799}" destId="{94F7C023-27DA-4BBB-8119-40F66BBAFBCA}" srcOrd="6" destOrd="0" presId="urn:microsoft.com/office/officeart/2016/7/layout/BasicProcessNew"/>
    <dgm:cxn modelId="{53A1C560-48BD-4671-A6D7-95EAB688381F}" type="presParOf" srcId="{B5AA3B52-242E-415E-AC56-FA960CA15799}" destId="{58DBF50B-0186-4BFF-BDFD-C4A1EF6A5663}" srcOrd="7" destOrd="0" presId="urn:microsoft.com/office/officeart/2016/7/layout/BasicProcessNew"/>
    <dgm:cxn modelId="{23B07075-DA61-4C13-8AA0-E7132EE0632A}" type="presParOf" srcId="{B5AA3B52-242E-415E-AC56-FA960CA15799}" destId="{9018A1BB-BC0D-4228-B1B5-481530E74C0A}" srcOrd="8" destOrd="0" presId="urn:microsoft.com/office/officeart/2016/7/layout/BasicProcessNew"/>
    <dgm:cxn modelId="{DC03E601-35D2-4642-AAAB-21B6200F99AA}" type="presParOf" srcId="{B5AA3B52-242E-415E-AC56-FA960CA15799}" destId="{42126743-78A6-4A58-A8E7-391A17F5D111}" srcOrd="9" destOrd="0" presId="urn:microsoft.com/office/officeart/2016/7/layout/BasicProcessNew"/>
    <dgm:cxn modelId="{9168B742-4EBD-4AD0-AD53-58D9EC801825}" type="presParOf" srcId="{B5AA3B52-242E-415E-AC56-FA960CA15799}" destId="{41EE79F8-E05E-470D-BDA8-E1C7523FAB9E}" srcOrd="10" destOrd="0" presId="urn:microsoft.com/office/officeart/2016/7/layout/BasicProcessNew"/>
    <dgm:cxn modelId="{0044CCAE-DE08-4DE3-81DF-1D98D35C0101}" type="presParOf" srcId="{B5AA3B52-242E-415E-AC56-FA960CA15799}" destId="{C201FF00-E7E8-49A6-9A10-09327F1C2B8E}" srcOrd="11" destOrd="0" presId="urn:microsoft.com/office/officeart/2016/7/layout/BasicProcessNew"/>
    <dgm:cxn modelId="{8D9BADFC-CF48-4AEB-840D-8C47F214C6DC}" type="presParOf" srcId="{B5AA3B52-242E-415E-AC56-FA960CA15799}" destId="{29258F77-C4F3-4A8F-A401-05EE4FF7193D}" srcOrd="12" destOrd="0" presId="urn:microsoft.com/office/officeart/2016/7/layout/BasicProcessNew"/>
    <dgm:cxn modelId="{88B5E306-017C-4B6A-9548-6AD3E7919E01}" type="presParOf" srcId="{B5AA3B52-242E-415E-AC56-FA960CA15799}" destId="{72867B3E-70E3-40C3-9717-DA130DA3E05B}" srcOrd="13" destOrd="0" presId="urn:microsoft.com/office/officeart/2016/7/layout/BasicProcessNew"/>
    <dgm:cxn modelId="{BAF64E45-9F08-4D11-9F9A-4B7614B5DC8A}" type="presParOf" srcId="{B5AA3B52-242E-415E-AC56-FA960CA15799}" destId="{51192703-7312-460D-854E-D4F62A4A59B4}" srcOrd="14" destOrd="0" presId="urn:microsoft.com/office/officeart/2016/7/layout/BasicProcessNew"/>
    <dgm:cxn modelId="{EE7A24EF-E7EE-41D8-924B-FFBA5E8711D2}" type="presParOf" srcId="{B5AA3B52-242E-415E-AC56-FA960CA15799}" destId="{27C75595-81C4-4014-8010-69F1E66A4049}" srcOrd="15" destOrd="0" presId="urn:microsoft.com/office/officeart/2016/7/layout/BasicProcessNew"/>
    <dgm:cxn modelId="{2F16E6A2-C9B7-4C41-83EF-916AD1B7AAC1}" type="presParOf" srcId="{B5AA3B52-242E-415E-AC56-FA960CA15799}" destId="{0C7F54C8-CEBC-4086-A465-6DBE0E8E9470}" srcOrd="16"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B1862D-3025-45C6-8288-F5917D1CDB4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18CE71D-0AE1-4A72-BAC5-EAE32E72F349}">
      <dgm:prSet/>
      <dgm:spPr/>
      <dgm:t>
        <a:bodyPr/>
        <a:lstStyle/>
        <a:p>
          <a:r>
            <a:rPr lang="en-US" b="1" dirty="0"/>
            <a:t>Team Formation: Four Core Capacities</a:t>
          </a:r>
          <a:endParaRPr lang="en-US" dirty="0"/>
        </a:p>
      </dgm:t>
    </dgm:pt>
    <dgm:pt modelId="{731CB6E2-CB10-4726-A5F5-2723F1E82D7D}" type="parTrans" cxnId="{87B57EDB-C1BF-404D-B3AF-CC80326DB4ED}">
      <dgm:prSet/>
      <dgm:spPr/>
      <dgm:t>
        <a:bodyPr/>
        <a:lstStyle/>
        <a:p>
          <a:endParaRPr lang="en-US"/>
        </a:p>
      </dgm:t>
    </dgm:pt>
    <dgm:pt modelId="{3A90CA35-FB99-4E19-80EF-452CB5B81D78}" type="sibTrans" cxnId="{87B57EDB-C1BF-404D-B3AF-CC80326DB4ED}">
      <dgm:prSet/>
      <dgm:spPr/>
      <dgm:t>
        <a:bodyPr/>
        <a:lstStyle/>
        <a:p>
          <a:endParaRPr lang="en-US"/>
        </a:p>
      </dgm:t>
    </dgm:pt>
    <dgm:pt modelId="{A2A50B3A-1E07-4C25-80E1-F0A2B745CE97}">
      <dgm:prSet/>
      <dgm:spPr/>
      <dgm:t>
        <a:bodyPr/>
        <a:lstStyle/>
        <a:p>
          <a:r>
            <a:rPr lang="en-US" dirty="0"/>
            <a:t>Leadership Capacity</a:t>
          </a:r>
        </a:p>
      </dgm:t>
    </dgm:pt>
    <dgm:pt modelId="{1E349132-DA94-4D34-8042-108CF2A17ECE}" type="parTrans" cxnId="{BA78E826-471C-4A5D-A316-AF00383B6C51}">
      <dgm:prSet/>
      <dgm:spPr/>
      <dgm:t>
        <a:bodyPr/>
        <a:lstStyle/>
        <a:p>
          <a:endParaRPr lang="en-US"/>
        </a:p>
      </dgm:t>
    </dgm:pt>
    <dgm:pt modelId="{FD7A2168-0730-41C8-93AF-57A4E298576D}" type="sibTrans" cxnId="{BA78E826-471C-4A5D-A316-AF00383B6C51}">
      <dgm:prSet/>
      <dgm:spPr/>
      <dgm:t>
        <a:bodyPr/>
        <a:lstStyle/>
        <a:p>
          <a:endParaRPr lang="en-US"/>
        </a:p>
      </dgm:t>
    </dgm:pt>
    <dgm:pt modelId="{87A20B48-CE78-4E56-AED3-2DE6DB1113AE}">
      <dgm:prSet/>
      <dgm:spPr/>
      <dgm:t>
        <a:bodyPr/>
        <a:lstStyle/>
        <a:p>
          <a:r>
            <a:rPr lang="en-US" dirty="0"/>
            <a:t>Adaptative Capacity</a:t>
          </a:r>
        </a:p>
      </dgm:t>
    </dgm:pt>
    <dgm:pt modelId="{394AEB12-DC3A-4000-AA2F-08170D5B12D9}" type="parTrans" cxnId="{506DE123-CA43-4F70-A4F1-DDAC5647AC6B}">
      <dgm:prSet/>
      <dgm:spPr/>
      <dgm:t>
        <a:bodyPr/>
        <a:lstStyle/>
        <a:p>
          <a:endParaRPr lang="en-US"/>
        </a:p>
      </dgm:t>
    </dgm:pt>
    <dgm:pt modelId="{7EDB3D90-057D-4A04-9ED0-C0F28D085C81}" type="sibTrans" cxnId="{506DE123-CA43-4F70-A4F1-DDAC5647AC6B}">
      <dgm:prSet/>
      <dgm:spPr/>
      <dgm:t>
        <a:bodyPr/>
        <a:lstStyle/>
        <a:p>
          <a:endParaRPr lang="en-US"/>
        </a:p>
      </dgm:t>
    </dgm:pt>
    <dgm:pt modelId="{D6727FF7-0905-4F56-8F29-5A54A852C54D}">
      <dgm:prSet/>
      <dgm:spPr/>
      <dgm:t>
        <a:bodyPr/>
        <a:lstStyle/>
        <a:p>
          <a:r>
            <a:rPr lang="en-US" dirty="0"/>
            <a:t>Management Capacity</a:t>
          </a:r>
        </a:p>
      </dgm:t>
    </dgm:pt>
    <dgm:pt modelId="{9F877932-0FC8-45AB-A0CD-121F064527D6}" type="parTrans" cxnId="{EB43A7C1-CE22-4F7E-A359-0DEDC9CCDDD7}">
      <dgm:prSet/>
      <dgm:spPr/>
      <dgm:t>
        <a:bodyPr/>
        <a:lstStyle/>
        <a:p>
          <a:endParaRPr lang="en-US"/>
        </a:p>
      </dgm:t>
    </dgm:pt>
    <dgm:pt modelId="{D52F3FAF-9A39-435D-B74B-3B00771AB616}" type="sibTrans" cxnId="{EB43A7C1-CE22-4F7E-A359-0DEDC9CCDDD7}">
      <dgm:prSet/>
      <dgm:spPr/>
      <dgm:t>
        <a:bodyPr/>
        <a:lstStyle/>
        <a:p>
          <a:endParaRPr lang="en-US"/>
        </a:p>
      </dgm:t>
    </dgm:pt>
    <dgm:pt modelId="{31D9F7A2-F3EB-404A-B883-391452945FBA}">
      <dgm:prSet/>
      <dgm:spPr/>
      <dgm:t>
        <a:bodyPr/>
        <a:lstStyle/>
        <a:p>
          <a:r>
            <a:rPr lang="en-US" dirty="0"/>
            <a:t>Technical Capacity</a:t>
          </a:r>
        </a:p>
      </dgm:t>
    </dgm:pt>
    <dgm:pt modelId="{6A01CDA0-E852-4C85-A842-C4261684C87B}" type="parTrans" cxnId="{D8BC635D-33E8-41C1-95ED-F60BBBB62ACB}">
      <dgm:prSet/>
      <dgm:spPr/>
      <dgm:t>
        <a:bodyPr/>
        <a:lstStyle/>
        <a:p>
          <a:endParaRPr lang="en-US"/>
        </a:p>
      </dgm:t>
    </dgm:pt>
    <dgm:pt modelId="{761C9EDD-E7C6-4D34-B735-7BEC86E12A13}" type="sibTrans" cxnId="{D8BC635D-33E8-41C1-95ED-F60BBBB62ACB}">
      <dgm:prSet/>
      <dgm:spPr/>
      <dgm:t>
        <a:bodyPr/>
        <a:lstStyle/>
        <a:p>
          <a:endParaRPr lang="en-US"/>
        </a:p>
      </dgm:t>
    </dgm:pt>
    <dgm:pt modelId="{3FC4E8A2-9106-4B06-9A5C-6C005862BB40}">
      <dgm:prSet/>
      <dgm:spPr/>
      <dgm:t>
        <a:bodyPr/>
        <a:lstStyle/>
        <a:p>
          <a:r>
            <a:rPr lang="en-US" b="1" dirty="0"/>
            <a:t>Program Planning: Team Methodology Formation</a:t>
          </a:r>
          <a:endParaRPr lang="en-US" dirty="0"/>
        </a:p>
      </dgm:t>
    </dgm:pt>
    <dgm:pt modelId="{10BE4AA1-D911-4BBF-BB44-6A4A97AB2EE7}" type="parTrans" cxnId="{90562A24-556D-468D-9ECC-7778CD8426B1}">
      <dgm:prSet/>
      <dgm:spPr/>
      <dgm:t>
        <a:bodyPr/>
        <a:lstStyle/>
        <a:p>
          <a:endParaRPr lang="en-US"/>
        </a:p>
      </dgm:t>
    </dgm:pt>
    <dgm:pt modelId="{569CE854-7237-4AAB-8E57-D59E3CEC48C3}" type="sibTrans" cxnId="{90562A24-556D-468D-9ECC-7778CD8426B1}">
      <dgm:prSet/>
      <dgm:spPr/>
      <dgm:t>
        <a:bodyPr/>
        <a:lstStyle/>
        <a:p>
          <a:endParaRPr lang="en-US"/>
        </a:p>
      </dgm:t>
    </dgm:pt>
    <dgm:pt modelId="{A94BBD49-E3B1-48D8-A7F9-DA509AF0C379}">
      <dgm:prSet/>
      <dgm:spPr/>
      <dgm:t>
        <a:bodyPr/>
        <a:lstStyle/>
        <a:p>
          <a:r>
            <a:rPr lang="en-US" dirty="0"/>
            <a:t>Communication (C) – “Leadership”</a:t>
          </a:r>
        </a:p>
      </dgm:t>
    </dgm:pt>
    <dgm:pt modelId="{AEA80AE0-B279-434D-8955-B219C4F9ABF9}" type="parTrans" cxnId="{E525DB52-BC5E-44E7-B646-BAF2C7A745C9}">
      <dgm:prSet/>
      <dgm:spPr/>
      <dgm:t>
        <a:bodyPr/>
        <a:lstStyle/>
        <a:p>
          <a:endParaRPr lang="en-US"/>
        </a:p>
      </dgm:t>
    </dgm:pt>
    <dgm:pt modelId="{D0F01B3B-98C1-40AA-B72E-D297BE9BE003}" type="sibTrans" cxnId="{E525DB52-BC5E-44E7-B646-BAF2C7A745C9}">
      <dgm:prSet/>
      <dgm:spPr/>
      <dgm:t>
        <a:bodyPr/>
        <a:lstStyle/>
        <a:p>
          <a:endParaRPr lang="en-US"/>
        </a:p>
      </dgm:t>
    </dgm:pt>
    <dgm:pt modelId="{3D4A6C71-6AF2-4998-A3D8-2CE7FF574C51}">
      <dgm:prSet/>
      <dgm:spPr/>
      <dgm:t>
        <a:bodyPr/>
        <a:lstStyle/>
        <a:p>
          <a:r>
            <a:rPr lang="en-US" dirty="0"/>
            <a:t>Engagement (E) - “Communication”</a:t>
          </a:r>
        </a:p>
      </dgm:t>
    </dgm:pt>
    <dgm:pt modelId="{0809FC0F-FF99-4551-9923-5076625A10F1}" type="parTrans" cxnId="{B0808FC8-FD09-4F7A-893B-E9840176EB75}">
      <dgm:prSet/>
      <dgm:spPr/>
      <dgm:t>
        <a:bodyPr/>
        <a:lstStyle/>
        <a:p>
          <a:endParaRPr lang="en-US"/>
        </a:p>
      </dgm:t>
    </dgm:pt>
    <dgm:pt modelId="{F0C4CA38-D6C1-4E91-8D75-4EFE449A5464}" type="sibTrans" cxnId="{B0808FC8-FD09-4F7A-893B-E9840176EB75}">
      <dgm:prSet/>
      <dgm:spPr/>
      <dgm:t>
        <a:bodyPr/>
        <a:lstStyle/>
        <a:p>
          <a:endParaRPr lang="en-US"/>
        </a:p>
      </dgm:t>
    </dgm:pt>
    <dgm:pt modelId="{AE649657-F7B2-424E-A12F-A326C5B1359A}">
      <dgm:prSet/>
      <dgm:spPr/>
      <dgm:t>
        <a:bodyPr/>
        <a:lstStyle/>
        <a:p>
          <a:r>
            <a:rPr lang="en-US" dirty="0"/>
            <a:t>Financial Literacy (F) – “Self-reliance”</a:t>
          </a:r>
        </a:p>
      </dgm:t>
    </dgm:pt>
    <dgm:pt modelId="{5E9CFCDD-EA88-4165-8223-1B1EACCEB10C}" type="parTrans" cxnId="{273FA278-3ADD-4A90-AC99-451E206E2AB7}">
      <dgm:prSet/>
      <dgm:spPr/>
      <dgm:t>
        <a:bodyPr/>
        <a:lstStyle/>
        <a:p>
          <a:endParaRPr lang="en-US"/>
        </a:p>
      </dgm:t>
    </dgm:pt>
    <dgm:pt modelId="{1BB7BE65-020D-42B4-AFA6-A558E1AC50A4}" type="sibTrans" cxnId="{273FA278-3ADD-4A90-AC99-451E206E2AB7}">
      <dgm:prSet/>
      <dgm:spPr/>
      <dgm:t>
        <a:bodyPr/>
        <a:lstStyle/>
        <a:p>
          <a:endParaRPr lang="en-US"/>
        </a:p>
      </dgm:t>
    </dgm:pt>
    <dgm:pt modelId="{0995B9F2-5331-4952-9AF2-666137AFDC44}">
      <dgm:prSet/>
      <dgm:spPr/>
      <dgm:t>
        <a:bodyPr/>
        <a:lstStyle/>
        <a:p>
          <a:r>
            <a:rPr lang="en-US" dirty="0"/>
            <a:t>Service (S) – “Community”</a:t>
          </a:r>
        </a:p>
      </dgm:t>
    </dgm:pt>
    <dgm:pt modelId="{DD9E1E97-9137-4069-A803-9A40A38F2324}" type="parTrans" cxnId="{C879476B-6270-4595-BB27-55C62D2467AB}">
      <dgm:prSet/>
      <dgm:spPr/>
      <dgm:t>
        <a:bodyPr/>
        <a:lstStyle/>
        <a:p>
          <a:endParaRPr lang="en-US"/>
        </a:p>
      </dgm:t>
    </dgm:pt>
    <dgm:pt modelId="{F3FA6CBC-B88E-4AB9-99BE-FBCDAC932077}" type="sibTrans" cxnId="{C879476B-6270-4595-BB27-55C62D2467AB}">
      <dgm:prSet/>
      <dgm:spPr/>
      <dgm:t>
        <a:bodyPr/>
        <a:lstStyle/>
        <a:p>
          <a:endParaRPr lang="en-US"/>
        </a:p>
      </dgm:t>
    </dgm:pt>
    <dgm:pt modelId="{E4F103B3-DE4F-4BFF-8CCB-CD0044B19FC4}" type="pres">
      <dgm:prSet presAssocID="{FDB1862D-3025-45C6-8288-F5917D1CDB44}" presName="diagram" presStyleCnt="0">
        <dgm:presLayoutVars>
          <dgm:dir/>
          <dgm:resizeHandles val="exact"/>
        </dgm:presLayoutVars>
      </dgm:prSet>
      <dgm:spPr/>
    </dgm:pt>
    <dgm:pt modelId="{ECBE198A-EFC4-4367-A171-E97460AAF9AD}" type="pres">
      <dgm:prSet presAssocID="{318CE71D-0AE1-4A72-BAC5-EAE32E72F349}" presName="node" presStyleLbl="node1" presStyleIdx="0" presStyleCnt="2">
        <dgm:presLayoutVars>
          <dgm:bulletEnabled val="1"/>
        </dgm:presLayoutVars>
      </dgm:prSet>
      <dgm:spPr/>
    </dgm:pt>
    <dgm:pt modelId="{CEE51A0C-E728-4AD5-812D-D68A2D90E3EB}" type="pres">
      <dgm:prSet presAssocID="{3A90CA35-FB99-4E19-80EF-452CB5B81D78}" presName="sibTrans" presStyleCnt="0"/>
      <dgm:spPr/>
    </dgm:pt>
    <dgm:pt modelId="{415A98D0-B348-4183-8F18-C92EC4A9931B}" type="pres">
      <dgm:prSet presAssocID="{3FC4E8A2-9106-4B06-9A5C-6C005862BB40}" presName="node" presStyleLbl="node1" presStyleIdx="1" presStyleCnt="2">
        <dgm:presLayoutVars>
          <dgm:bulletEnabled val="1"/>
        </dgm:presLayoutVars>
      </dgm:prSet>
      <dgm:spPr/>
    </dgm:pt>
  </dgm:ptLst>
  <dgm:cxnLst>
    <dgm:cxn modelId="{0DB4CE04-2EC4-482A-94B7-D5568724C368}" type="presOf" srcId="{A94BBD49-E3B1-48D8-A7F9-DA509AF0C379}" destId="{415A98D0-B348-4183-8F18-C92EC4A9931B}" srcOrd="0" destOrd="1" presId="urn:microsoft.com/office/officeart/2005/8/layout/default"/>
    <dgm:cxn modelId="{805D021F-74B9-4DD8-A7FB-82884A50B027}" type="presOf" srcId="{318CE71D-0AE1-4A72-BAC5-EAE32E72F349}" destId="{ECBE198A-EFC4-4367-A171-E97460AAF9AD}" srcOrd="0" destOrd="0" presId="urn:microsoft.com/office/officeart/2005/8/layout/default"/>
    <dgm:cxn modelId="{506DE123-CA43-4F70-A4F1-DDAC5647AC6B}" srcId="{318CE71D-0AE1-4A72-BAC5-EAE32E72F349}" destId="{87A20B48-CE78-4E56-AED3-2DE6DB1113AE}" srcOrd="1" destOrd="0" parTransId="{394AEB12-DC3A-4000-AA2F-08170D5B12D9}" sibTransId="{7EDB3D90-057D-4A04-9ED0-C0F28D085C81}"/>
    <dgm:cxn modelId="{90562A24-556D-468D-9ECC-7778CD8426B1}" srcId="{FDB1862D-3025-45C6-8288-F5917D1CDB44}" destId="{3FC4E8A2-9106-4B06-9A5C-6C005862BB40}" srcOrd="1" destOrd="0" parTransId="{10BE4AA1-D911-4BBF-BB44-6A4A97AB2EE7}" sibTransId="{569CE854-7237-4AAB-8E57-D59E3CEC48C3}"/>
    <dgm:cxn modelId="{BA78E826-471C-4A5D-A316-AF00383B6C51}" srcId="{318CE71D-0AE1-4A72-BAC5-EAE32E72F349}" destId="{A2A50B3A-1E07-4C25-80E1-F0A2B745CE97}" srcOrd="0" destOrd="0" parTransId="{1E349132-DA94-4D34-8042-108CF2A17ECE}" sibTransId="{FD7A2168-0730-41C8-93AF-57A4E298576D}"/>
    <dgm:cxn modelId="{74D91836-6B0C-4AC7-B241-53C44D9D352B}" type="presOf" srcId="{FDB1862D-3025-45C6-8288-F5917D1CDB44}" destId="{E4F103B3-DE4F-4BFF-8CCB-CD0044B19FC4}" srcOrd="0" destOrd="0" presId="urn:microsoft.com/office/officeart/2005/8/layout/default"/>
    <dgm:cxn modelId="{D8BC635D-33E8-41C1-95ED-F60BBBB62ACB}" srcId="{318CE71D-0AE1-4A72-BAC5-EAE32E72F349}" destId="{31D9F7A2-F3EB-404A-B883-391452945FBA}" srcOrd="3" destOrd="0" parTransId="{6A01CDA0-E852-4C85-A842-C4261684C87B}" sibTransId="{761C9EDD-E7C6-4D34-B735-7BEC86E12A13}"/>
    <dgm:cxn modelId="{C879476B-6270-4595-BB27-55C62D2467AB}" srcId="{3FC4E8A2-9106-4B06-9A5C-6C005862BB40}" destId="{0995B9F2-5331-4952-9AF2-666137AFDC44}" srcOrd="3" destOrd="0" parTransId="{DD9E1E97-9137-4069-A803-9A40A38F2324}" sibTransId="{F3FA6CBC-B88E-4AB9-99BE-FBCDAC932077}"/>
    <dgm:cxn modelId="{B996924D-D80A-4078-8B49-27519DE7FF45}" type="presOf" srcId="{A2A50B3A-1E07-4C25-80E1-F0A2B745CE97}" destId="{ECBE198A-EFC4-4367-A171-E97460AAF9AD}" srcOrd="0" destOrd="1" presId="urn:microsoft.com/office/officeart/2005/8/layout/default"/>
    <dgm:cxn modelId="{E525DB52-BC5E-44E7-B646-BAF2C7A745C9}" srcId="{3FC4E8A2-9106-4B06-9A5C-6C005862BB40}" destId="{A94BBD49-E3B1-48D8-A7F9-DA509AF0C379}" srcOrd="0" destOrd="0" parTransId="{AEA80AE0-B279-434D-8955-B219C4F9ABF9}" sibTransId="{D0F01B3B-98C1-40AA-B72E-D297BE9BE003}"/>
    <dgm:cxn modelId="{273FA278-3ADD-4A90-AC99-451E206E2AB7}" srcId="{3FC4E8A2-9106-4B06-9A5C-6C005862BB40}" destId="{AE649657-F7B2-424E-A12F-A326C5B1359A}" srcOrd="2" destOrd="0" parTransId="{5E9CFCDD-EA88-4165-8223-1B1EACCEB10C}" sibTransId="{1BB7BE65-020D-42B4-AFA6-A558E1AC50A4}"/>
    <dgm:cxn modelId="{1E15C77B-2C0E-4899-B962-AC922DBD4377}" type="presOf" srcId="{31D9F7A2-F3EB-404A-B883-391452945FBA}" destId="{ECBE198A-EFC4-4367-A171-E97460AAF9AD}" srcOrd="0" destOrd="4" presId="urn:microsoft.com/office/officeart/2005/8/layout/default"/>
    <dgm:cxn modelId="{1CA63D83-D890-449B-B3CE-6BF8DF09D593}" type="presOf" srcId="{3D4A6C71-6AF2-4998-A3D8-2CE7FF574C51}" destId="{415A98D0-B348-4183-8F18-C92EC4A9931B}" srcOrd="0" destOrd="2" presId="urn:microsoft.com/office/officeart/2005/8/layout/default"/>
    <dgm:cxn modelId="{55C9FE8C-E83D-4FE1-9538-3824A864522B}" type="presOf" srcId="{D6727FF7-0905-4F56-8F29-5A54A852C54D}" destId="{ECBE198A-EFC4-4367-A171-E97460AAF9AD}" srcOrd="0" destOrd="3" presId="urn:microsoft.com/office/officeart/2005/8/layout/default"/>
    <dgm:cxn modelId="{2FC1D897-9A4E-4D55-B97D-3220F6F21336}" type="presOf" srcId="{3FC4E8A2-9106-4B06-9A5C-6C005862BB40}" destId="{415A98D0-B348-4183-8F18-C92EC4A9931B}" srcOrd="0" destOrd="0" presId="urn:microsoft.com/office/officeart/2005/8/layout/default"/>
    <dgm:cxn modelId="{EB43A7C1-CE22-4F7E-A359-0DEDC9CCDDD7}" srcId="{318CE71D-0AE1-4A72-BAC5-EAE32E72F349}" destId="{D6727FF7-0905-4F56-8F29-5A54A852C54D}" srcOrd="2" destOrd="0" parTransId="{9F877932-0FC8-45AB-A0CD-121F064527D6}" sibTransId="{D52F3FAF-9A39-435D-B74B-3B00771AB616}"/>
    <dgm:cxn modelId="{C97434C5-7CC1-4C3C-A390-A064C9AE3577}" type="presOf" srcId="{0995B9F2-5331-4952-9AF2-666137AFDC44}" destId="{415A98D0-B348-4183-8F18-C92EC4A9931B}" srcOrd="0" destOrd="4" presId="urn:microsoft.com/office/officeart/2005/8/layout/default"/>
    <dgm:cxn modelId="{B0808FC8-FD09-4F7A-893B-E9840176EB75}" srcId="{3FC4E8A2-9106-4B06-9A5C-6C005862BB40}" destId="{3D4A6C71-6AF2-4998-A3D8-2CE7FF574C51}" srcOrd="1" destOrd="0" parTransId="{0809FC0F-FF99-4551-9923-5076625A10F1}" sibTransId="{F0C4CA38-D6C1-4E91-8D75-4EFE449A5464}"/>
    <dgm:cxn modelId="{87B57EDB-C1BF-404D-B3AF-CC80326DB4ED}" srcId="{FDB1862D-3025-45C6-8288-F5917D1CDB44}" destId="{318CE71D-0AE1-4A72-BAC5-EAE32E72F349}" srcOrd="0" destOrd="0" parTransId="{731CB6E2-CB10-4726-A5F5-2723F1E82D7D}" sibTransId="{3A90CA35-FB99-4E19-80EF-452CB5B81D78}"/>
    <dgm:cxn modelId="{9BAEB5DB-727A-4E88-AD77-10F6FFEB2485}" type="presOf" srcId="{87A20B48-CE78-4E56-AED3-2DE6DB1113AE}" destId="{ECBE198A-EFC4-4367-A171-E97460AAF9AD}" srcOrd="0" destOrd="2" presId="urn:microsoft.com/office/officeart/2005/8/layout/default"/>
    <dgm:cxn modelId="{6A9FB4E2-9A64-44F2-8448-893C19BAD025}" type="presOf" srcId="{AE649657-F7B2-424E-A12F-A326C5B1359A}" destId="{415A98D0-B348-4183-8F18-C92EC4A9931B}" srcOrd="0" destOrd="3" presId="urn:microsoft.com/office/officeart/2005/8/layout/default"/>
    <dgm:cxn modelId="{5AEC55CE-D4D4-4A8B-A3AE-C9FA222C853C}" type="presParOf" srcId="{E4F103B3-DE4F-4BFF-8CCB-CD0044B19FC4}" destId="{ECBE198A-EFC4-4367-A171-E97460AAF9AD}" srcOrd="0" destOrd="0" presId="urn:microsoft.com/office/officeart/2005/8/layout/default"/>
    <dgm:cxn modelId="{AAFC56D1-C1BB-4D07-B7D7-D1BE15F2D2DC}" type="presParOf" srcId="{E4F103B3-DE4F-4BFF-8CCB-CD0044B19FC4}" destId="{CEE51A0C-E728-4AD5-812D-D68A2D90E3EB}" srcOrd="1" destOrd="0" presId="urn:microsoft.com/office/officeart/2005/8/layout/default"/>
    <dgm:cxn modelId="{F07F30E7-3B63-4557-9D4D-7EF3275305A1}" type="presParOf" srcId="{E4F103B3-DE4F-4BFF-8CCB-CD0044B19FC4}" destId="{415A98D0-B348-4183-8F18-C92EC4A9931B}"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582F0-8B8C-430B-A862-D36C5ACE0456}">
      <dsp:nvSpPr>
        <dsp:cNvPr id="0" name=""/>
        <dsp:cNvSpPr/>
      </dsp:nvSpPr>
      <dsp:spPr>
        <a:xfrm>
          <a:off x="0" y="381595"/>
          <a:ext cx="2464593" cy="147875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A structured matching</a:t>
          </a:r>
        </a:p>
        <a:p>
          <a:pPr marL="0" lvl="0" indent="0" algn="ctr" defTabSz="622300">
            <a:lnSpc>
              <a:spcPct val="90000"/>
            </a:lnSpc>
            <a:spcBef>
              <a:spcPct val="0"/>
            </a:spcBef>
            <a:spcAft>
              <a:spcPct val="35000"/>
            </a:spcAft>
            <a:buNone/>
          </a:pPr>
          <a:r>
            <a:rPr lang="en-US" sz="1400" b="1" kern="1200"/>
            <a:t> </a:t>
          </a:r>
          <a:r>
            <a:rPr lang="en-US" sz="1400" kern="1200"/>
            <a:t>process and forms used to pair mentors and protégés.</a:t>
          </a:r>
        </a:p>
      </dsp:txBody>
      <dsp:txXfrm>
        <a:off x="0" y="381595"/>
        <a:ext cx="2464593" cy="1478756"/>
      </dsp:txXfrm>
    </dsp:sp>
    <dsp:sp modelId="{73BB9F15-146B-48CE-B09D-2ECAA22269E6}">
      <dsp:nvSpPr>
        <dsp:cNvPr id="0" name=""/>
        <dsp:cNvSpPr/>
      </dsp:nvSpPr>
      <dsp:spPr>
        <a:xfrm>
          <a:off x="2711053" y="381595"/>
          <a:ext cx="2464593" cy="1478756"/>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Foundation framework</a:t>
          </a:r>
        </a:p>
        <a:p>
          <a:pPr marL="0" lvl="0" indent="0" algn="ctr" defTabSz="622300">
            <a:lnSpc>
              <a:spcPct val="90000"/>
            </a:lnSpc>
            <a:spcBef>
              <a:spcPct val="0"/>
            </a:spcBef>
            <a:spcAft>
              <a:spcPct val="35000"/>
            </a:spcAft>
            <a:buNone/>
          </a:pPr>
          <a:r>
            <a:rPr lang="en-US" sz="1400" b="1" kern="1200"/>
            <a:t> </a:t>
          </a:r>
          <a:r>
            <a:rPr lang="en-US" sz="1400" kern="1200"/>
            <a:t>for effective mentoring social and invitational learning theories. </a:t>
          </a:r>
        </a:p>
      </dsp:txBody>
      <dsp:txXfrm>
        <a:off x="2711053" y="381595"/>
        <a:ext cx="2464593" cy="1478756"/>
      </dsp:txXfrm>
    </dsp:sp>
    <dsp:sp modelId="{D0FB25A4-0E94-481E-B5C5-3D4BE9BC5059}">
      <dsp:nvSpPr>
        <dsp:cNvPr id="0" name=""/>
        <dsp:cNvSpPr/>
      </dsp:nvSpPr>
      <dsp:spPr>
        <a:xfrm>
          <a:off x="5422106" y="381595"/>
          <a:ext cx="2464593" cy="1478756"/>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Self-regulating behaviors </a:t>
          </a:r>
        </a:p>
        <a:p>
          <a:pPr marL="0" lvl="0" indent="0" algn="ctr" defTabSz="622300">
            <a:lnSpc>
              <a:spcPct val="90000"/>
            </a:lnSpc>
            <a:spcBef>
              <a:spcPct val="0"/>
            </a:spcBef>
            <a:spcAft>
              <a:spcPct val="35000"/>
            </a:spcAft>
            <a:buNone/>
          </a:pPr>
          <a:r>
            <a:rPr lang="en-US" sz="1400" kern="1200"/>
            <a:t>The successful </a:t>
          </a:r>
          <a:r>
            <a:rPr lang="en-US" sz="1400" b="1" i="1" kern="1200"/>
            <a:t>protégé</a:t>
          </a:r>
          <a:r>
            <a:rPr lang="en-US" sz="1400" kern="1200"/>
            <a:t> eventually develops the self-regulating behaviors that enable autonomous performance and mastery with the </a:t>
          </a:r>
          <a:r>
            <a:rPr lang="en-US" sz="1400" b="1" i="1" kern="1200"/>
            <a:t>mentor</a:t>
          </a:r>
          <a:r>
            <a:rPr lang="en-US" sz="1400" kern="1200"/>
            <a:t>.</a:t>
          </a:r>
        </a:p>
      </dsp:txBody>
      <dsp:txXfrm>
        <a:off x="5422106" y="381595"/>
        <a:ext cx="2464593" cy="1478756"/>
      </dsp:txXfrm>
    </dsp:sp>
    <dsp:sp modelId="{8328248C-7610-4A8D-9FD1-9646C0FA8BF1}">
      <dsp:nvSpPr>
        <dsp:cNvPr id="0" name=""/>
        <dsp:cNvSpPr/>
      </dsp:nvSpPr>
      <dsp:spPr>
        <a:xfrm>
          <a:off x="0" y="2106811"/>
          <a:ext cx="2464593" cy="1478756"/>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Mentoring is a primary means  which cross-generation </a:t>
          </a:r>
        </a:p>
        <a:p>
          <a:pPr marL="0" lvl="0" indent="0" algn="ctr" defTabSz="622300">
            <a:lnSpc>
              <a:spcPct val="90000"/>
            </a:lnSpc>
            <a:spcBef>
              <a:spcPct val="0"/>
            </a:spcBef>
            <a:spcAft>
              <a:spcPct val="35000"/>
            </a:spcAft>
            <a:buNone/>
          </a:pPr>
          <a:r>
            <a:rPr lang="en-US" sz="1400" kern="1200"/>
            <a:t>learn from each other to gain new knowledge and social skills.</a:t>
          </a:r>
        </a:p>
      </dsp:txBody>
      <dsp:txXfrm>
        <a:off x="0" y="2106811"/>
        <a:ext cx="2464593" cy="1478756"/>
      </dsp:txXfrm>
    </dsp:sp>
    <dsp:sp modelId="{37D0CD77-2D50-471F-A34A-24115B984ACA}">
      <dsp:nvSpPr>
        <dsp:cNvPr id="0" name=""/>
        <dsp:cNvSpPr/>
      </dsp:nvSpPr>
      <dsp:spPr>
        <a:xfrm>
          <a:off x="2711053" y="2106811"/>
          <a:ext cx="2464593" cy="1478756"/>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Mentoring</a:t>
          </a:r>
        </a:p>
        <a:p>
          <a:pPr marL="0" lvl="0" indent="0" algn="ctr" defTabSz="622300">
            <a:lnSpc>
              <a:spcPct val="90000"/>
            </a:lnSpc>
            <a:spcBef>
              <a:spcPct val="0"/>
            </a:spcBef>
            <a:spcAft>
              <a:spcPct val="35000"/>
            </a:spcAft>
            <a:buNone/>
          </a:pPr>
          <a:r>
            <a:rPr lang="en-US" sz="1400" kern="1200"/>
            <a:t>Graduate education</a:t>
          </a:r>
        </a:p>
        <a:p>
          <a:pPr marL="0" lvl="0" indent="0" algn="ctr" defTabSz="622300">
            <a:lnSpc>
              <a:spcPct val="90000"/>
            </a:lnSpc>
            <a:spcBef>
              <a:spcPct val="0"/>
            </a:spcBef>
            <a:spcAft>
              <a:spcPct val="35000"/>
            </a:spcAft>
            <a:buNone/>
          </a:pPr>
          <a:r>
            <a:rPr lang="en-US" sz="1400" kern="1200"/>
            <a:t>Professional training,</a:t>
          </a:r>
        </a:p>
        <a:p>
          <a:pPr marL="0" lvl="0" indent="0" algn="ctr" defTabSz="622300">
            <a:lnSpc>
              <a:spcPct val="90000"/>
            </a:lnSpc>
            <a:spcBef>
              <a:spcPct val="0"/>
            </a:spcBef>
            <a:spcAft>
              <a:spcPct val="35000"/>
            </a:spcAft>
            <a:buNone/>
          </a:pPr>
          <a:r>
            <a:rPr lang="en-US" sz="1400" kern="1200"/>
            <a:t> and business.</a:t>
          </a:r>
        </a:p>
      </dsp:txBody>
      <dsp:txXfrm>
        <a:off x="2711053" y="2106811"/>
        <a:ext cx="2464593" cy="1478756"/>
      </dsp:txXfrm>
    </dsp:sp>
    <dsp:sp modelId="{45993675-8902-4059-B621-25AC082BBDEE}">
      <dsp:nvSpPr>
        <dsp:cNvPr id="0" name=""/>
        <dsp:cNvSpPr/>
      </dsp:nvSpPr>
      <dsp:spPr>
        <a:xfrm>
          <a:off x="5422106" y="2106811"/>
          <a:ext cx="2464593" cy="147875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t>Mentor-protégé </a:t>
          </a:r>
          <a:r>
            <a:rPr lang="en-US" sz="1400" kern="1200" dirty="0"/>
            <a:t>relationships often play a critical role in the lives of successful individuals in academia and business. </a:t>
          </a:r>
        </a:p>
      </dsp:txBody>
      <dsp:txXfrm>
        <a:off x="5422106" y="2106811"/>
        <a:ext cx="2464593" cy="14787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D2372-38D0-4772-B511-9909952A76FD}">
      <dsp:nvSpPr>
        <dsp:cNvPr id="0" name=""/>
        <dsp:cNvSpPr/>
      </dsp:nvSpPr>
      <dsp:spPr>
        <a:xfrm>
          <a:off x="3958631" y="974798"/>
          <a:ext cx="3100424" cy="358726"/>
        </a:xfrm>
        <a:custGeom>
          <a:avLst/>
          <a:gdLst/>
          <a:ahLst/>
          <a:cxnLst/>
          <a:rect l="0" t="0" r="0" b="0"/>
          <a:pathLst>
            <a:path>
              <a:moveTo>
                <a:pt x="0" y="0"/>
              </a:moveTo>
              <a:lnTo>
                <a:pt x="0" y="179363"/>
              </a:lnTo>
              <a:lnTo>
                <a:pt x="3100424" y="179363"/>
              </a:lnTo>
              <a:lnTo>
                <a:pt x="3100424"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50DD85-521C-4EDC-ACD0-F0CC7F18C1B0}">
      <dsp:nvSpPr>
        <dsp:cNvPr id="0" name=""/>
        <dsp:cNvSpPr/>
      </dsp:nvSpPr>
      <dsp:spPr>
        <a:xfrm>
          <a:off x="3958631" y="974798"/>
          <a:ext cx="1033474" cy="358726"/>
        </a:xfrm>
        <a:custGeom>
          <a:avLst/>
          <a:gdLst/>
          <a:ahLst/>
          <a:cxnLst/>
          <a:rect l="0" t="0" r="0" b="0"/>
          <a:pathLst>
            <a:path>
              <a:moveTo>
                <a:pt x="0" y="0"/>
              </a:moveTo>
              <a:lnTo>
                <a:pt x="0" y="179363"/>
              </a:lnTo>
              <a:lnTo>
                <a:pt x="1033474" y="179363"/>
              </a:lnTo>
              <a:lnTo>
                <a:pt x="1033474"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6AC412-67C7-45C4-B320-4FBA062B7E7B}">
      <dsp:nvSpPr>
        <dsp:cNvPr id="0" name=""/>
        <dsp:cNvSpPr/>
      </dsp:nvSpPr>
      <dsp:spPr>
        <a:xfrm>
          <a:off x="2925156" y="974798"/>
          <a:ext cx="1033474" cy="358726"/>
        </a:xfrm>
        <a:custGeom>
          <a:avLst/>
          <a:gdLst/>
          <a:ahLst/>
          <a:cxnLst/>
          <a:rect l="0" t="0" r="0" b="0"/>
          <a:pathLst>
            <a:path>
              <a:moveTo>
                <a:pt x="1033474" y="0"/>
              </a:moveTo>
              <a:lnTo>
                <a:pt x="1033474" y="179363"/>
              </a:lnTo>
              <a:lnTo>
                <a:pt x="0" y="179363"/>
              </a:lnTo>
              <a:lnTo>
                <a:pt x="0"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C45F6F-D5D7-4DA8-9B54-A14EAB741026}">
      <dsp:nvSpPr>
        <dsp:cNvPr id="0" name=""/>
        <dsp:cNvSpPr/>
      </dsp:nvSpPr>
      <dsp:spPr>
        <a:xfrm>
          <a:off x="858206" y="974798"/>
          <a:ext cx="3100424" cy="358726"/>
        </a:xfrm>
        <a:custGeom>
          <a:avLst/>
          <a:gdLst/>
          <a:ahLst/>
          <a:cxnLst/>
          <a:rect l="0" t="0" r="0" b="0"/>
          <a:pathLst>
            <a:path>
              <a:moveTo>
                <a:pt x="3100424" y="0"/>
              </a:moveTo>
              <a:lnTo>
                <a:pt x="3100424" y="179363"/>
              </a:lnTo>
              <a:lnTo>
                <a:pt x="0" y="179363"/>
              </a:lnTo>
              <a:lnTo>
                <a:pt x="0"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BFC8B7-D98A-434A-9B5C-B8F7541ED0EA}">
      <dsp:nvSpPr>
        <dsp:cNvPr id="0" name=""/>
        <dsp:cNvSpPr/>
      </dsp:nvSpPr>
      <dsp:spPr>
        <a:xfrm>
          <a:off x="3104519" y="120687"/>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Key Elements of Leadership Capacity include:</a:t>
          </a:r>
        </a:p>
      </dsp:txBody>
      <dsp:txXfrm>
        <a:off x="3104519" y="120687"/>
        <a:ext cx="1708222" cy="854111"/>
      </dsp:txXfrm>
    </dsp:sp>
    <dsp:sp modelId="{FE958262-BE63-4C13-BC1E-8F2E71A42243}">
      <dsp:nvSpPr>
        <dsp:cNvPr id="0" name=""/>
        <dsp:cNvSpPr/>
      </dsp:nvSpPr>
      <dsp:spPr>
        <a:xfrm>
          <a:off x="4095" y="1333525"/>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Internal Leadership</a:t>
          </a:r>
        </a:p>
        <a:p>
          <a:pPr marL="0" lvl="0" indent="0" algn="ctr" defTabSz="577850">
            <a:lnSpc>
              <a:spcPct val="90000"/>
            </a:lnSpc>
            <a:spcBef>
              <a:spcPct val="0"/>
            </a:spcBef>
            <a:spcAft>
              <a:spcPct val="35000"/>
            </a:spcAft>
            <a:buNone/>
          </a:pPr>
          <a:r>
            <a:rPr lang="en-US" sz="1300" kern="1200" dirty="0"/>
            <a:t>/Influence/Trust</a:t>
          </a:r>
        </a:p>
      </dsp:txBody>
      <dsp:txXfrm>
        <a:off x="4095" y="1333525"/>
        <a:ext cx="1708222" cy="854111"/>
      </dsp:txXfrm>
    </dsp:sp>
    <dsp:sp modelId="{53597E3A-46CC-4BEE-AB4A-6FFFB9446DF1}">
      <dsp:nvSpPr>
        <dsp:cNvPr id="0" name=""/>
        <dsp:cNvSpPr/>
      </dsp:nvSpPr>
      <dsp:spPr>
        <a:xfrm>
          <a:off x="2071044" y="1333525"/>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Board Leadership /Leadership Sustainability </a:t>
          </a:r>
        </a:p>
      </dsp:txBody>
      <dsp:txXfrm>
        <a:off x="2071044" y="1333525"/>
        <a:ext cx="1708222" cy="854111"/>
      </dsp:txXfrm>
    </dsp:sp>
    <dsp:sp modelId="{DB09E581-7FA9-4D27-99D7-79D3A4851784}">
      <dsp:nvSpPr>
        <dsp:cNvPr id="0" name=""/>
        <dsp:cNvSpPr/>
      </dsp:nvSpPr>
      <dsp:spPr>
        <a:xfrm>
          <a:off x="4137994" y="1333525"/>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Value of each member/Motivating of the mission, vision and goals</a:t>
          </a:r>
        </a:p>
      </dsp:txBody>
      <dsp:txXfrm>
        <a:off x="4137994" y="1333525"/>
        <a:ext cx="1708222" cy="854111"/>
      </dsp:txXfrm>
    </dsp:sp>
    <dsp:sp modelId="{368F1B4D-C4BF-4258-A80B-D12650168812}">
      <dsp:nvSpPr>
        <dsp:cNvPr id="0" name=""/>
        <dsp:cNvSpPr/>
      </dsp:nvSpPr>
      <dsp:spPr>
        <a:xfrm>
          <a:off x="6204943" y="1333525"/>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Strong working relationship 	/Willingness to make changes; seek help  </a:t>
          </a:r>
        </a:p>
      </dsp:txBody>
      <dsp:txXfrm>
        <a:off x="6204943" y="1333525"/>
        <a:ext cx="1708222" cy="8541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C725D-6E68-4200-ADC7-C77958E22366}">
      <dsp:nvSpPr>
        <dsp:cNvPr id="0" name=""/>
        <dsp:cNvSpPr/>
      </dsp:nvSpPr>
      <dsp:spPr>
        <a:xfrm>
          <a:off x="3958631" y="974798"/>
          <a:ext cx="3100424" cy="358726"/>
        </a:xfrm>
        <a:custGeom>
          <a:avLst/>
          <a:gdLst/>
          <a:ahLst/>
          <a:cxnLst/>
          <a:rect l="0" t="0" r="0" b="0"/>
          <a:pathLst>
            <a:path>
              <a:moveTo>
                <a:pt x="0" y="0"/>
              </a:moveTo>
              <a:lnTo>
                <a:pt x="0" y="179363"/>
              </a:lnTo>
              <a:lnTo>
                <a:pt x="3100424" y="179363"/>
              </a:lnTo>
              <a:lnTo>
                <a:pt x="3100424"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311777-A775-41A5-9DC8-99C81B1CF660}">
      <dsp:nvSpPr>
        <dsp:cNvPr id="0" name=""/>
        <dsp:cNvSpPr/>
      </dsp:nvSpPr>
      <dsp:spPr>
        <a:xfrm>
          <a:off x="3958631" y="974798"/>
          <a:ext cx="1033474" cy="358726"/>
        </a:xfrm>
        <a:custGeom>
          <a:avLst/>
          <a:gdLst/>
          <a:ahLst/>
          <a:cxnLst/>
          <a:rect l="0" t="0" r="0" b="0"/>
          <a:pathLst>
            <a:path>
              <a:moveTo>
                <a:pt x="0" y="0"/>
              </a:moveTo>
              <a:lnTo>
                <a:pt x="0" y="179363"/>
              </a:lnTo>
              <a:lnTo>
                <a:pt x="1033474" y="179363"/>
              </a:lnTo>
              <a:lnTo>
                <a:pt x="1033474"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898D0B-3FC7-4F06-8418-E4706B1AAA84}">
      <dsp:nvSpPr>
        <dsp:cNvPr id="0" name=""/>
        <dsp:cNvSpPr/>
      </dsp:nvSpPr>
      <dsp:spPr>
        <a:xfrm>
          <a:off x="2925156" y="974798"/>
          <a:ext cx="1033474" cy="358726"/>
        </a:xfrm>
        <a:custGeom>
          <a:avLst/>
          <a:gdLst/>
          <a:ahLst/>
          <a:cxnLst/>
          <a:rect l="0" t="0" r="0" b="0"/>
          <a:pathLst>
            <a:path>
              <a:moveTo>
                <a:pt x="1033474" y="0"/>
              </a:moveTo>
              <a:lnTo>
                <a:pt x="1033474" y="179363"/>
              </a:lnTo>
              <a:lnTo>
                <a:pt x="0" y="179363"/>
              </a:lnTo>
              <a:lnTo>
                <a:pt x="0"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929F64-0064-4F3D-BA1E-ABC59E835972}">
      <dsp:nvSpPr>
        <dsp:cNvPr id="0" name=""/>
        <dsp:cNvSpPr/>
      </dsp:nvSpPr>
      <dsp:spPr>
        <a:xfrm>
          <a:off x="858206" y="974798"/>
          <a:ext cx="3100424" cy="358726"/>
        </a:xfrm>
        <a:custGeom>
          <a:avLst/>
          <a:gdLst/>
          <a:ahLst/>
          <a:cxnLst/>
          <a:rect l="0" t="0" r="0" b="0"/>
          <a:pathLst>
            <a:path>
              <a:moveTo>
                <a:pt x="3100424" y="0"/>
              </a:moveTo>
              <a:lnTo>
                <a:pt x="3100424" y="179363"/>
              </a:lnTo>
              <a:lnTo>
                <a:pt x="0" y="179363"/>
              </a:lnTo>
              <a:lnTo>
                <a:pt x="0"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2678A-6B01-4EC0-A356-F247BB35E48F}">
      <dsp:nvSpPr>
        <dsp:cNvPr id="0" name=""/>
        <dsp:cNvSpPr/>
      </dsp:nvSpPr>
      <dsp:spPr>
        <a:xfrm>
          <a:off x="3104519" y="120687"/>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Key Elements of Leadership Capacity include:</a:t>
          </a:r>
        </a:p>
      </dsp:txBody>
      <dsp:txXfrm>
        <a:off x="3104519" y="120687"/>
        <a:ext cx="1708222" cy="854111"/>
      </dsp:txXfrm>
    </dsp:sp>
    <dsp:sp modelId="{F130DF37-E359-4D65-AB1C-FE8973ED2445}">
      <dsp:nvSpPr>
        <dsp:cNvPr id="0" name=""/>
        <dsp:cNvSpPr/>
      </dsp:nvSpPr>
      <dsp:spPr>
        <a:xfrm>
          <a:off x="4095" y="1333525"/>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Internal Leadership</a:t>
          </a:r>
        </a:p>
        <a:p>
          <a:pPr marL="0" lvl="0" indent="0" algn="ctr" defTabSz="577850">
            <a:lnSpc>
              <a:spcPct val="90000"/>
            </a:lnSpc>
            <a:spcBef>
              <a:spcPct val="0"/>
            </a:spcBef>
            <a:spcAft>
              <a:spcPct val="35000"/>
            </a:spcAft>
            <a:buNone/>
          </a:pPr>
          <a:r>
            <a:rPr lang="en-US" sz="1300" kern="1200" dirty="0"/>
            <a:t>Influence/Trust</a:t>
          </a:r>
        </a:p>
      </dsp:txBody>
      <dsp:txXfrm>
        <a:off x="4095" y="1333525"/>
        <a:ext cx="1708222" cy="854111"/>
      </dsp:txXfrm>
    </dsp:sp>
    <dsp:sp modelId="{2AFF1067-0AF4-45F0-A5D7-1C27BF0A5831}">
      <dsp:nvSpPr>
        <dsp:cNvPr id="0" name=""/>
        <dsp:cNvSpPr/>
      </dsp:nvSpPr>
      <dsp:spPr>
        <a:xfrm>
          <a:off x="2071044" y="1333525"/>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Board Leadership </a:t>
          </a:r>
          <a:r>
            <a:rPr lang="en-US" sz="1300" kern="1200" dirty="0" err="1"/>
            <a:t>Leadership</a:t>
          </a:r>
          <a:r>
            <a:rPr lang="en-US" sz="1300" kern="1200" dirty="0"/>
            <a:t> Sustainability </a:t>
          </a:r>
        </a:p>
      </dsp:txBody>
      <dsp:txXfrm>
        <a:off x="2071044" y="1333525"/>
        <a:ext cx="1708222" cy="854111"/>
      </dsp:txXfrm>
    </dsp:sp>
    <dsp:sp modelId="{65B578B2-DD17-4CEE-BB03-5EE297BF74AE}">
      <dsp:nvSpPr>
        <dsp:cNvPr id="0" name=""/>
        <dsp:cNvSpPr/>
      </dsp:nvSpPr>
      <dsp:spPr>
        <a:xfrm>
          <a:off x="4137994" y="1333525"/>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Value of each member/Motivating of the mission, vision and goals</a:t>
          </a:r>
        </a:p>
      </dsp:txBody>
      <dsp:txXfrm>
        <a:off x="4137994" y="1333525"/>
        <a:ext cx="1708222" cy="854111"/>
      </dsp:txXfrm>
    </dsp:sp>
    <dsp:sp modelId="{E5D12216-DB21-4A25-A101-BA87BFC26631}">
      <dsp:nvSpPr>
        <dsp:cNvPr id="0" name=""/>
        <dsp:cNvSpPr/>
      </dsp:nvSpPr>
      <dsp:spPr>
        <a:xfrm>
          <a:off x="6204943" y="1333525"/>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Strong working relationship /Willingness to make changes; seek help  </a:t>
          </a:r>
        </a:p>
      </dsp:txBody>
      <dsp:txXfrm>
        <a:off x="6204943" y="1333525"/>
        <a:ext cx="1708222" cy="8541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C725D-6E68-4200-ADC7-C77958E22366}">
      <dsp:nvSpPr>
        <dsp:cNvPr id="0" name=""/>
        <dsp:cNvSpPr/>
      </dsp:nvSpPr>
      <dsp:spPr>
        <a:xfrm>
          <a:off x="3958631" y="983265"/>
          <a:ext cx="3100424" cy="358726"/>
        </a:xfrm>
        <a:custGeom>
          <a:avLst/>
          <a:gdLst/>
          <a:ahLst/>
          <a:cxnLst/>
          <a:rect l="0" t="0" r="0" b="0"/>
          <a:pathLst>
            <a:path>
              <a:moveTo>
                <a:pt x="0" y="0"/>
              </a:moveTo>
              <a:lnTo>
                <a:pt x="0" y="179363"/>
              </a:lnTo>
              <a:lnTo>
                <a:pt x="3100424" y="179363"/>
              </a:lnTo>
              <a:lnTo>
                <a:pt x="3100424"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311777-A775-41A5-9DC8-99C81B1CF660}">
      <dsp:nvSpPr>
        <dsp:cNvPr id="0" name=""/>
        <dsp:cNvSpPr/>
      </dsp:nvSpPr>
      <dsp:spPr>
        <a:xfrm>
          <a:off x="3958631" y="983265"/>
          <a:ext cx="1033474" cy="358726"/>
        </a:xfrm>
        <a:custGeom>
          <a:avLst/>
          <a:gdLst/>
          <a:ahLst/>
          <a:cxnLst/>
          <a:rect l="0" t="0" r="0" b="0"/>
          <a:pathLst>
            <a:path>
              <a:moveTo>
                <a:pt x="0" y="0"/>
              </a:moveTo>
              <a:lnTo>
                <a:pt x="0" y="179363"/>
              </a:lnTo>
              <a:lnTo>
                <a:pt x="1033474" y="179363"/>
              </a:lnTo>
              <a:lnTo>
                <a:pt x="1033474"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898D0B-3FC7-4F06-8418-E4706B1AAA84}">
      <dsp:nvSpPr>
        <dsp:cNvPr id="0" name=""/>
        <dsp:cNvSpPr/>
      </dsp:nvSpPr>
      <dsp:spPr>
        <a:xfrm>
          <a:off x="2925156" y="983265"/>
          <a:ext cx="1033474" cy="358726"/>
        </a:xfrm>
        <a:custGeom>
          <a:avLst/>
          <a:gdLst/>
          <a:ahLst/>
          <a:cxnLst/>
          <a:rect l="0" t="0" r="0" b="0"/>
          <a:pathLst>
            <a:path>
              <a:moveTo>
                <a:pt x="1033474" y="0"/>
              </a:moveTo>
              <a:lnTo>
                <a:pt x="1033474" y="179363"/>
              </a:lnTo>
              <a:lnTo>
                <a:pt x="0" y="179363"/>
              </a:lnTo>
              <a:lnTo>
                <a:pt x="0"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929F64-0064-4F3D-BA1E-ABC59E835972}">
      <dsp:nvSpPr>
        <dsp:cNvPr id="0" name=""/>
        <dsp:cNvSpPr/>
      </dsp:nvSpPr>
      <dsp:spPr>
        <a:xfrm>
          <a:off x="858206" y="983265"/>
          <a:ext cx="3100424" cy="358726"/>
        </a:xfrm>
        <a:custGeom>
          <a:avLst/>
          <a:gdLst/>
          <a:ahLst/>
          <a:cxnLst/>
          <a:rect l="0" t="0" r="0" b="0"/>
          <a:pathLst>
            <a:path>
              <a:moveTo>
                <a:pt x="3100424" y="0"/>
              </a:moveTo>
              <a:lnTo>
                <a:pt x="3100424" y="179363"/>
              </a:lnTo>
              <a:lnTo>
                <a:pt x="0" y="179363"/>
              </a:lnTo>
              <a:lnTo>
                <a:pt x="0"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2678A-6B01-4EC0-A356-F247BB35E48F}">
      <dsp:nvSpPr>
        <dsp:cNvPr id="0" name=""/>
        <dsp:cNvSpPr/>
      </dsp:nvSpPr>
      <dsp:spPr>
        <a:xfrm>
          <a:off x="3104519" y="129153"/>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Key Elements of Leadership Capacity include:</a:t>
          </a:r>
        </a:p>
      </dsp:txBody>
      <dsp:txXfrm>
        <a:off x="3104519" y="129153"/>
        <a:ext cx="1708222" cy="854111"/>
      </dsp:txXfrm>
    </dsp:sp>
    <dsp:sp modelId="{F130DF37-E359-4D65-AB1C-FE8973ED2445}">
      <dsp:nvSpPr>
        <dsp:cNvPr id="0" name=""/>
        <dsp:cNvSpPr/>
      </dsp:nvSpPr>
      <dsp:spPr>
        <a:xfrm>
          <a:off x="4095" y="1341991"/>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Internal Leadership</a:t>
          </a:r>
        </a:p>
        <a:p>
          <a:pPr marL="0" lvl="0" indent="0" algn="ctr" defTabSz="577850">
            <a:lnSpc>
              <a:spcPct val="90000"/>
            </a:lnSpc>
            <a:spcBef>
              <a:spcPct val="0"/>
            </a:spcBef>
            <a:spcAft>
              <a:spcPct val="35000"/>
            </a:spcAft>
            <a:buNone/>
          </a:pPr>
          <a:r>
            <a:rPr lang="en-US" sz="1300" kern="1200" dirty="0"/>
            <a:t>Influence/Trust</a:t>
          </a:r>
        </a:p>
      </dsp:txBody>
      <dsp:txXfrm>
        <a:off x="4095" y="1341991"/>
        <a:ext cx="1708222" cy="854111"/>
      </dsp:txXfrm>
    </dsp:sp>
    <dsp:sp modelId="{2AFF1067-0AF4-45F0-A5D7-1C27BF0A5831}">
      <dsp:nvSpPr>
        <dsp:cNvPr id="0" name=""/>
        <dsp:cNvSpPr/>
      </dsp:nvSpPr>
      <dsp:spPr>
        <a:xfrm>
          <a:off x="2071044" y="1341991"/>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Board Leadership </a:t>
          </a:r>
          <a:r>
            <a:rPr lang="en-US" sz="1300" kern="1200" dirty="0" err="1"/>
            <a:t>Leadership</a:t>
          </a:r>
          <a:r>
            <a:rPr lang="en-US" sz="1300" kern="1200" dirty="0"/>
            <a:t> Sustainability </a:t>
          </a:r>
        </a:p>
      </dsp:txBody>
      <dsp:txXfrm>
        <a:off x="2071044" y="1341991"/>
        <a:ext cx="1708222" cy="854111"/>
      </dsp:txXfrm>
    </dsp:sp>
    <dsp:sp modelId="{65B578B2-DD17-4CEE-BB03-5EE297BF74AE}">
      <dsp:nvSpPr>
        <dsp:cNvPr id="0" name=""/>
        <dsp:cNvSpPr/>
      </dsp:nvSpPr>
      <dsp:spPr>
        <a:xfrm>
          <a:off x="4137994" y="1341991"/>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Value of each member/Motivating of the mission, vision and goals</a:t>
          </a:r>
        </a:p>
      </dsp:txBody>
      <dsp:txXfrm>
        <a:off x="4137994" y="1341991"/>
        <a:ext cx="1708222" cy="854111"/>
      </dsp:txXfrm>
    </dsp:sp>
    <dsp:sp modelId="{E5D12216-DB21-4A25-A101-BA87BFC26631}">
      <dsp:nvSpPr>
        <dsp:cNvPr id="0" name=""/>
        <dsp:cNvSpPr/>
      </dsp:nvSpPr>
      <dsp:spPr>
        <a:xfrm>
          <a:off x="6204943" y="1341991"/>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Strong working relationship /Willingness to make changes; seek help  </a:t>
          </a:r>
        </a:p>
      </dsp:txBody>
      <dsp:txXfrm>
        <a:off x="6204943" y="1341991"/>
        <a:ext cx="1708222" cy="85411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C725D-6E68-4200-ADC7-C77958E22366}">
      <dsp:nvSpPr>
        <dsp:cNvPr id="0" name=""/>
        <dsp:cNvSpPr/>
      </dsp:nvSpPr>
      <dsp:spPr>
        <a:xfrm>
          <a:off x="3958631" y="1066016"/>
          <a:ext cx="3100424" cy="358726"/>
        </a:xfrm>
        <a:custGeom>
          <a:avLst/>
          <a:gdLst/>
          <a:ahLst/>
          <a:cxnLst/>
          <a:rect l="0" t="0" r="0" b="0"/>
          <a:pathLst>
            <a:path>
              <a:moveTo>
                <a:pt x="0" y="0"/>
              </a:moveTo>
              <a:lnTo>
                <a:pt x="0" y="179363"/>
              </a:lnTo>
              <a:lnTo>
                <a:pt x="3100424" y="179363"/>
              </a:lnTo>
              <a:lnTo>
                <a:pt x="3100424"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311777-A775-41A5-9DC8-99C81B1CF660}">
      <dsp:nvSpPr>
        <dsp:cNvPr id="0" name=""/>
        <dsp:cNvSpPr/>
      </dsp:nvSpPr>
      <dsp:spPr>
        <a:xfrm>
          <a:off x="3958631" y="1066016"/>
          <a:ext cx="1033474" cy="358726"/>
        </a:xfrm>
        <a:custGeom>
          <a:avLst/>
          <a:gdLst/>
          <a:ahLst/>
          <a:cxnLst/>
          <a:rect l="0" t="0" r="0" b="0"/>
          <a:pathLst>
            <a:path>
              <a:moveTo>
                <a:pt x="0" y="0"/>
              </a:moveTo>
              <a:lnTo>
                <a:pt x="0" y="179363"/>
              </a:lnTo>
              <a:lnTo>
                <a:pt x="1033474" y="179363"/>
              </a:lnTo>
              <a:lnTo>
                <a:pt x="1033474"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898D0B-3FC7-4F06-8418-E4706B1AAA84}">
      <dsp:nvSpPr>
        <dsp:cNvPr id="0" name=""/>
        <dsp:cNvSpPr/>
      </dsp:nvSpPr>
      <dsp:spPr>
        <a:xfrm>
          <a:off x="2925156" y="1066016"/>
          <a:ext cx="1033474" cy="358726"/>
        </a:xfrm>
        <a:custGeom>
          <a:avLst/>
          <a:gdLst/>
          <a:ahLst/>
          <a:cxnLst/>
          <a:rect l="0" t="0" r="0" b="0"/>
          <a:pathLst>
            <a:path>
              <a:moveTo>
                <a:pt x="1033474" y="0"/>
              </a:moveTo>
              <a:lnTo>
                <a:pt x="1033474" y="179363"/>
              </a:lnTo>
              <a:lnTo>
                <a:pt x="0" y="179363"/>
              </a:lnTo>
              <a:lnTo>
                <a:pt x="0"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929F64-0064-4F3D-BA1E-ABC59E835972}">
      <dsp:nvSpPr>
        <dsp:cNvPr id="0" name=""/>
        <dsp:cNvSpPr/>
      </dsp:nvSpPr>
      <dsp:spPr>
        <a:xfrm>
          <a:off x="858206" y="1066016"/>
          <a:ext cx="3100424" cy="358726"/>
        </a:xfrm>
        <a:custGeom>
          <a:avLst/>
          <a:gdLst/>
          <a:ahLst/>
          <a:cxnLst/>
          <a:rect l="0" t="0" r="0" b="0"/>
          <a:pathLst>
            <a:path>
              <a:moveTo>
                <a:pt x="3100424" y="0"/>
              </a:moveTo>
              <a:lnTo>
                <a:pt x="3100424" y="179363"/>
              </a:lnTo>
              <a:lnTo>
                <a:pt x="0" y="179363"/>
              </a:lnTo>
              <a:lnTo>
                <a:pt x="0" y="3587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2678A-6B01-4EC0-A356-F247BB35E48F}">
      <dsp:nvSpPr>
        <dsp:cNvPr id="0" name=""/>
        <dsp:cNvSpPr/>
      </dsp:nvSpPr>
      <dsp:spPr>
        <a:xfrm>
          <a:off x="3104519" y="211905"/>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Key Elements of Leadership Capacity include:</a:t>
          </a:r>
        </a:p>
      </dsp:txBody>
      <dsp:txXfrm>
        <a:off x="3104519" y="211905"/>
        <a:ext cx="1708222" cy="854111"/>
      </dsp:txXfrm>
    </dsp:sp>
    <dsp:sp modelId="{F130DF37-E359-4D65-AB1C-FE8973ED2445}">
      <dsp:nvSpPr>
        <dsp:cNvPr id="0" name=""/>
        <dsp:cNvSpPr/>
      </dsp:nvSpPr>
      <dsp:spPr>
        <a:xfrm>
          <a:off x="4095" y="1424743"/>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Staff Performance: Clear Expectations, Good Performance Reviews, Regular Staff Development</a:t>
          </a:r>
        </a:p>
      </dsp:txBody>
      <dsp:txXfrm>
        <a:off x="4095" y="1424743"/>
        <a:ext cx="1708222" cy="854111"/>
      </dsp:txXfrm>
    </dsp:sp>
    <dsp:sp modelId="{2AFF1067-0AF4-45F0-A5D7-1C27BF0A5831}">
      <dsp:nvSpPr>
        <dsp:cNvPr id="0" name=""/>
        <dsp:cNvSpPr/>
      </dsp:nvSpPr>
      <dsp:spPr>
        <a:xfrm>
          <a:off x="2071044" y="1424743"/>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Managing Staff &amp; Volunteers/Matching</a:t>
          </a:r>
        </a:p>
        <a:p>
          <a:pPr marL="0" lvl="0" indent="0" algn="ctr" defTabSz="533400">
            <a:lnSpc>
              <a:spcPct val="90000"/>
            </a:lnSpc>
            <a:spcBef>
              <a:spcPct val="0"/>
            </a:spcBef>
            <a:spcAft>
              <a:spcPct val="35000"/>
            </a:spcAft>
            <a:buNone/>
          </a:pPr>
          <a:r>
            <a:rPr lang="en-US" sz="1200" kern="1200" dirty="0"/>
            <a:t> Staff with Programs</a:t>
          </a:r>
        </a:p>
      </dsp:txBody>
      <dsp:txXfrm>
        <a:off x="2071044" y="1424743"/>
        <a:ext cx="1708222" cy="854111"/>
      </dsp:txXfrm>
    </dsp:sp>
    <dsp:sp modelId="{65B578B2-DD17-4CEE-BB03-5EE297BF74AE}">
      <dsp:nvSpPr>
        <dsp:cNvPr id="0" name=""/>
        <dsp:cNvSpPr/>
      </dsp:nvSpPr>
      <dsp:spPr>
        <a:xfrm>
          <a:off x="4137994" y="1424743"/>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Communicating &amp; Solving Problems/Conveying Unique Value of Staff</a:t>
          </a:r>
        </a:p>
      </dsp:txBody>
      <dsp:txXfrm>
        <a:off x="4137994" y="1424743"/>
        <a:ext cx="1708222" cy="854111"/>
      </dsp:txXfrm>
    </dsp:sp>
    <dsp:sp modelId="{E5D12216-DB21-4A25-A101-BA87BFC26631}">
      <dsp:nvSpPr>
        <dsp:cNvPr id="0" name=""/>
        <dsp:cNvSpPr/>
      </dsp:nvSpPr>
      <dsp:spPr>
        <a:xfrm>
          <a:off x="6204943" y="1424743"/>
          <a:ext cx="1708222" cy="854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Providing Staff with the Resources for Managing Finances</a:t>
          </a:r>
        </a:p>
      </dsp:txBody>
      <dsp:txXfrm>
        <a:off x="6204943" y="1424743"/>
        <a:ext cx="1708222" cy="8541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567DB-EE6A-4B33-AAA3-5A060F04ADE6}">
      <dsp:nvSpPr>
        <dsp:cNvPr id="0" name=""/>
        <dsp:cNvSpPr/>
      </dsp:nvSpPr>
      <dsp:spPr>
        <a:xfrm>
          <a:off x="0" y="573683"/>
          <a:ext cx="2464593" cy="147875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History - June 9, 1995 - </a:t>
          </a:r>
          <a:r>
            <a:rPr lang="en-US" sz="1100" kern="1200" dirty="0"/>
            <a:t>The DOE Mentor Protégé Pilot Initiative was launched.  The initiative was developed to encourage DOE prime contractors to assist energy-related small business to ensure full participation in the mission of DOE. </a:t>
          </a:r>
        </a:p>
        <a:p>
          <a:pPr marL="0" lvl="0" indent="0" algn="ctr" defTabSz="488950">
            <a:lnSpc>
              <a:spcPct val="90000"/>
            </a:lnSpc>
            <a:spcBef>
              <a:spcPct val="0"/>
            </a:spcBef>
            <a:spcAft>
              <a:spcPct val="35000"/>
            </a:spcAft>
            <a:buNone/>
          </a:pPr>
          <a:r>
            <a:rPr lang="en-US" sz="1100" b="1" kern="1200" dirty="0"/>
            <a:t>May 22, 2000 - </a:t>
          </a:r>
          <a:r>
            <a:rPr lang="en-US" sz="1100" kern="1200" dirty="0"/>
            <a:t>A formal DOE Mentor Protégé Program (MPP) was established. </a:t>
          </a:r>
        </a:p>
      </dsp:txBody>
      <dsp:txXfrm>
        <a:off x="0" y="573683"/>
        <a:ext cx="2464593" cy="1478756"/>
      </dsp:txXfrm>
    </dsp:sp>
    <dsp:sp modelId="{CEB9CAC8-BC13-4AAF-899A-FE67388D4ED1}">
      <dsp:nvSpPr>
        <dsp:cNvPr id="0" name=""/>
        <dsp:cNvSpPr/>
      </dsp:nvSpPr>
      <dsp:spPr>
        <a:xfrm>
          <a:off x="2711053" y="573683"/>
          <a:ext cx="2464593" cy="147875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The Mentor Protégé program seeks to foster long term business relationships between small business with contractor and subcontractors for DOE prime contractors and other Federal agencies increase the overall number of these small business entities that receive DOE prime and subcontract  contracts</a:t>
          </a:r>
        </a:p>
      </dsp:txBody>
      <dsp:txXfrm>
        <a:off x="2711053" y="573683"/>
        <a:ext cx="2464593" cy="1478756"/>
      </dsp:txXfrm>
    </dsp:sp>
    <dsp:sp modelId="{D983E52E-783F-401A-88E0-B8BCF97C887E}">
      <dsp:nvSpPr>
        <dsp:cNvPr id="0" name=""/>
        <dsp:cNvSpPr/>
      </dsp:nvSpPr>
      <dsp:spPr>
        <a:xfrm>
          <a:off x="5422106" y="573683"/>
          <a:ext cx="2464593" cy="147875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November 16, 2020</a:t>
          </a:r>
          <a:r>
            <a:rPr lang="en-US" sz="1100" kern="1200" dirty="0"/>
            <a:t>, the 8(a) Mentor-Protégé program and the All-Small Mentor-Protégé program have merged into one SBA Mentor-Protégé Program (MPP)</a:t>
          </a:r>
          <a:endParaRPr lang="en-US" sz="1100" b="1" kern="1200" dirty="0"/>
        </a:p>
        <a:p>
          <a:pPr marL="0" lvl="0" indent="0" algn="ctr" defTabSz="488950">
            <a:lnSpc>
              <a:spcPct val="90000"/>
            </a:lnSpc>
            <a:spcBef>
              <a:spcPct val="0"/>
            </a:spcBef>
            <a:spcAft>
              <a:spcPct val="35000"/>
            </a:spcAft>
            <a:buNone/>
          </a:pPr>
          <a:r>
            <a:rPr lang="en-US" sz="1100" kern="1200" dirty="0"/>
            <a:t>Department of Energy (DOE) and Small Business Administration (SBA), partnered to help service </a:t>
          </a:r>
          <a:r>
            <a:rPr lang="en-US" sz="1100" b="0" kern="1200" dirty="0"/>
            <a:t>small business owned and controlled by service-disabled veterans</a:t>
          </a:r>
        </a:p>
      </dsp:txBody>
      <dsp:txXfrm>
        <a:off x="5422106" y="573683"/>
        <a:ext cx="2464593" cy="1478756"/>
      </dsp:txXfrm>
    </dsp:sp>
    <dsp:sp modelId="{8D270EAF-FA4F-4BCC-B4CB-1722E1DFC584}">
      <dsp:nvSpPr>
        <dsp:cNvPr id="0" name=""/>
        <dsp:cNvSpPr/>
      </dsp:nvSpPr>
      <dsp:spPr>
        <a:xfrm>
          <a:off x="0" y="2298898"/>
          <a:ext cx="2464593" cy="147875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The Department of Energy (DOE) Mentor-Protégé Program is designed to encourage </a:t>
          </a:r>
          <a:r>
            <a:rPr lang="en-US" sz="1200" b="0" kern="1200" dirty="0"/>
            <a:t>other minority institutions of higher learning, DOE prime contractors to assist </a:t>
          </a:r>
        </a:p>
      </dsp:txBody>
      <dsp:txXfrm>
        <a:off x="0" y="2298898"/>
        <a:ext cx="2464593" cy="1478756"/>
      </dsp:txXfrm>
    </dsp:sp>
    <dsp:sp modelId="{68848753-463E-4E57-BA0D-42AECB08AC51}">
      <dsp:nvSpPr>
        <dsp:cNvPr id="0" name=""/>
        <dsp:cNvSpPr/>
      </dsp:nvSpPr>
      <dsp:spPr>
        <a:xfrm>
          <a:off x="2711053" y="2298898"/>
          <a:ext cx="2464593" cy="147875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dirty="0"/>
            <a:t>Historically Black Colleges and Universities,  women-owned small businesses, other minority institutions of higher learning and small disadvantaged firms certified by the Small Business Administration (SBA) under Section 8(a) of the Small Business Act 8(a), other small disadvantaged businesses</a:t>
          </a:r>
          <a:r>
            <a:rPr lang="en-US" sz="700" b="0" kern="1200" dirty="0"/>
            <a:t>, </a:t>
          </a:r>
        </a:p>
      </dsp:txBody>
      <dsp:txXfrm>
        <a:off x="2711053" y="2298898"/>
        <a:ext cx="2464593" cy="1478756"/>
      </dsp:txXfrm>
    </dsp:sp>
    <dsp:sp modelId="{AA44E2D1-7347-41E3-8922-A6768A6677C6}">
      <dsp:nvSpPr>
        <dsp:cNvPr id="0" name=""/>
        <dsp:cNvSpPr/>
      </dsp:nvSpPr>
      <dsp:spPr>
        <a:xfrm>
          <a:off x="5422106" y="2298898"/>
          <a:ext cx="2464593" cy="147875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The goal of the program is to increase the number of  prime  and subcontracts to  all small business concerns and minority institutions of higher learning., small businesses are afforded the opportunity and ability to successfully compete for DOE prime and subcontract contracts</a:t>
          </a:r>
        </a:p>
      </dsp:txBody>
      <dsp:txXfrm>
        <a:off x="5422106" y="2298898"/>
        <a:ext cx="2464593" cy="14787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31E2E-F622-45AC-AA97-8A1181392C96}">
      <dsp:nvSpPr>
        <dsp:cNvPr id="0" name=""/>
        <dsp:cNvSpPr/>
      </dsp:nvSpPr>
      <dsp:spPr>
        <a:xfrm>
          <a:off x="890763" y="288196"/>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E671D9-CF27-4C6C-BF30-4DD1F027A696}">
      <dsp:nvSpPr>
        <dsp:cNvPr id="0" name=""/>
        <dsp:cNvSpPr/>
      </dsp:nvSpPr>
      <dsp:spPr>
        <a:xfrm>
          <a:off x="291148" y="1807933"/>
          <a:ext cx="2180418" cy="20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1" kern="1200" dirty="0">
              <a:hlinkClick xmlns:r="http://schemas.openxmlformats.org/officeDocument/2006/relationships" r:id="rId3"/>
            </a:rPr>
            <a:t>The Passion Profiler™ </a:t>
          </a:r>
          <a:r>
            <a:rPr lang="en-US" sz="1400" b="1" i="0" kern="1200" dirty="0">
              <a:hlinkClick xmlns:r="http://schemas.openxmlformats.org/officeDocument/2006/relationships" r:id="rId3"/>
            </a:rPr>
            <a:t>| Purpose Linked Consulting</a:t>
          </a:r>
          <a:endParaRPr lang="en-US" sz="1400" kern="1200" dirty="0"/>
        </a:p>
      </dsp:txBody>
      <dsp:txXfrm>
        <a:off x="291148" y="1807933"/>
        <a:ext cx="2180418" cy="2070000"/>
      </dsp:txXfrm>
    </dsp:sp>
    <dsp:sp modelId="{352C39CE-1837-4F46-97E9-36D27C66FF32}">
      <dsp:nvSpPr>
        <dsp:cNvPr id="0" name=""/>
        <dsp:cNvSpPr/>
      </dsp:nvSpPr>
      <dsp:spPr>
        <a:xfrm>
          <a:off x="3452755" y="288196"/>
          <a:ext cx="981188" cy="98118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0937E1-20A8-428C-ABA6-3910C89BEF8D}">
      <dsp:nvSpPr>
        <dsp:cNvPr id="0" name=""/>
        <dsp:cNvSpPr/>
      </dsp:nvSpPr>
      <dsp:spPr>
        <a:xfrm>
          <a:off x="2853140" y="1807933"/>
          <a:ext cx="2180418" cy="20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i="0" kern="1200" dirty="0"/>
            <a:t>The Passion</a:t>
          </a:r>
          <a:r>
            <a:rPr lang="en-US" sz="1100" b="0" i="0" kern="1200" dirty="0"/>
            <a:t> Profiler™ is a groundbreaking tool that assesses your expression of purpose as work-related</a:t>
          </a:r>
          <a:r>
            <a:rPr lang="en-US" sz="1100" b="1" i="0" kern="1200" dirty="0"/>
            <a:t> passions</a:t>
          </a:r>
          <a:r>
            <a:rPr lang="en-US" sz="1100" b="0" i="0" kern="1200" dirty="0"/>
            <a:t> – the inherent</a:t>
          </a:r>
          <a:r>
            <a:rPr lang="en-US" sz="1100" b="1" i="0" kern="1200" dirty="0"/>
            <a:t> passions</a:t>
          </a:r>
          <a:r>
            <a:rPr lang="en-US" sz="1100" b="0" i="0" kern="1200" dirty="0"/>
            <a:t> that stimulate you to learn new skills, think more creatively and thrive in your work. It is an assessment built on the fieldwork of Purpose Linked Consulting</a:t>
          </a:r>
          <a:r>
            <a:rPr lang="en-US" sz="1100" kern="1200" dirty="0"/>
            <a:t> </a:t>
          </a:r>
          <a:r>
            <a:rPr lang="en-US" sz="1100" b="0" i="0" kern="1200" dirty="0"/>
            <a:t>and grounded in the empirical literature on </a:t>
          </a:r>
          <a:r>
            <a:rPr lang="en-US" sz="1100" b="0" i="0" kern="1200" dirty="0" err="1"/>
            <a:t>sociocognitive</a:t>
          </a:r>
          <a:r>
            <a:rPr lang="en-US" sz="1100" b="0" i="0" kern="1200" dirty="0"/>
            <a:t> identity development.</a:t>
          </a:r>
          <a:endParaRPr lang="en-US" sz="1100" kern="1200" dirty="0"/>
        </a:p>
      </dsp:txBody>
      <dsp:txXfrm>
        <a:off x="2853140" y="1807933"/>
        <a:ext cx="2180418" cy="2070000"/>
      </dsp:txXfrm>
    </dsp:sp>
    <dsp:sp modelId="{464253C5-7B81-430F-ADD2-08D2AB82080A}">
      <dsp:nvSpPr>
        <dsp:cNvPr id="0" name=""/>
        <dsp:cNvSpPr/>
      </dsp:nvSpPr>
      <dsp:spPr>
        <a:xfrm>
          <a:off x="6014747" y="288196"/>
          <a:ext cx="981188" cy="981188"/>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6ACE9F-97E1-43FC-BBDC-828705533E7B}">
      <dsp:nvSpPr>
        <dsp:cNvPr id="0" name=""/>
        <dsp:cNvSpPr/>
      </dsp:nvSpPr>
      <dsp:spPr>
        <a:xfrm>
          <a:off x="5415132" y="1807933"/>
          <a:ext cx="2180418" cy="20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1" i="0" kern="1200" dirty="0"/>
            <a:t>Measurable</a:t>
          </a:r>
          <a:r>
            <a:rPr lang="en-US" sz="1100" b="1" i="0" kern="1200" dirty="0"/>
            <a:t> Insights</a:t>
          </a:r>
          <a:endParaRPr lang="en-US" sz="1100" kern="1200" dirty="0"/>
        </a:p>
      </dsp:txBody>
      <dsp:txXfrm>
        <a:off x="5415132" y="1807933"/>
        <a:ext cx="2180418" cy="207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59ACC-48BF-46C5-BC6E-0A6E0A48CD85}">
      <dsp:nvSpPr>
        <dsp:cNvPr id="0" name=""/>
        <dsp:cNvSpPr/>
      </dsp:nvSpPr>
      <dsp:spPr>
        <a:xfrm>
          <a:off x="890763" y="869928"/>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BE9248-1DDC-4124-AF49-D9BB8504DCAF}">
      <dsp:nvSpPr>
        <dsp:cNvPr id="0" name=""/>
        <dsp:cNvSpPr/>
      </dsp:nvSpPr>
      <dsp:spPr>
        <a:xfrm>
          <a:off x="190969" y="2153157"/>
          <a:ext cx="2380777" cy="1143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i="0" kern="1200" dirty="0"/>
            <a:t>How can I interpret the data collected from the student leadership competencies?</a:t>
          </a:r>
          <a:endParaRPr lang="en-US" sz="1100" kern="1200" dirty="0"/>
        </a:p>
      </dsp:txBody>
      <dsp:txXfrm>
        <a:off x="190969" y="2153157"/>
        <a:ext cx="2380777" cy="1143043"/>
      </dsp:txXfrm>
    </dsp:sp>
    <dsp:sp modelId="{B3138AD1-2E68-4B2B-AA1B-0078918B1E27}">
      <dsp:nvSpPr>
        <dsp:cNvPr id="0" name=""/>
        <dsp:cNvSpPr/>
      </dsp:nvSpPr>
      <dsp:spPr>
        <a:xfrm>
          <a:off x="3552935" y="896939"/>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66F620-A01D-4A64-BE96-C606FD2169E6}">
      <dsp:nvSpPr>
        <dsp:cNvPr id="0" name=""/>
        <dsp:cNvSpPr/>
      </dsp:nvSpPr>
      <dsp:spPr>
        <a:xfrm>
          <a:off x="2953319" y="2234190"/>
          <a:ext cx="2180418"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dirty="0"/>
            <a:t>Both the quantitative data and qualitative data collected from all Student Leadership Competencies assessment tools can be interpreted at the individual, subgroup, whole group, and between group levels.</a:t>
          </a:r>
          <a:endParaRPr lang="en-US" sz="1100" kern="1200" dirty="0"/>
        </a:p>
      </dsp:txBody>
      <dsp:txXfrm>
        <a:off x="2953319" y="2234190"/>
        <a:ext cx="2180418" cy="1035000"/>
      </dsp:txXfrm>
    </dsp:sp>
    <dsp:sp modelId="{B14AE2EB-9F90-4BD0-AB91-CC4E6C91D7E5}">
      <dsp:nvSpPr>
        <dsp:cNvPr id="0" name=""/>
        <dsp:cNvSpPr/>
      </dsp:nvSpPr>
      <dsp:spPr>
        <a:xfrm>
          <a:off x="6114927" y="896939"/>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DB7EF6-B70E-4BCA-A076-17218203E368}">
      <dsp:nvSpPr>
        <dsp:cNvPr id="0" name=""/>
        <dsp:cNvSpPr/>
      </dsp:nvSpPr>
      <dsp:spPr>
        <a:xfrm>
          <a:off x="5515311" y="2234190"/>
          <a:ext cx="2180418"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i="0" kern="1200" dirty="0"/>
            <a:t>Measurable Insights</a:t>
          </a:r>
          <a:endParaRPr lang="en-US" sz="1100" kern="1200" dirty="0"/>
        </a:p>
      </dsp:txBody>
      <dsp:txXfrm>
        <a:off x="5515311" y="2234190"/>
        <a:ext cx="2180418" cy="1035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0863B-106D-4AEF-8F47-3DEF16596C10}">
      <dsp:nvSpPr>
        <dsp:cNvPr id="0" name=""/>
        <dsp:cNvSpPr/>
      </dsp:nvSpPr>
      <dsp:spPr>
        <a:xfrm>
          <a:off x="0" y="55762"/>
          <a:ext cx="463401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The Altruist - Humanitarian</a:t>
          </a:r>
          <a:endParaRPr lang="en-US" sz="1600" kern="1200" dirty="0"/>
        </a:p>
      </dsp:txBody>
      <dsp:txXfrm>
        <a:off x="18734" y="74496"/>
        <a:ext cx="4596551" cy="346292"/>
      </dsp:txXfrm>
    </dsp:sp>
    <dsp:sp modelId="{3E346AC4-B0C4-47C4-9A89-3001F7549FB3}">
      <dsp:nvSpPr>
        <dsp:cNvPr id="0" name=""/>
        <dsp:cNvSpPr/>
      </dsp:nvSpPr>
      <dsp:spPr>
        <a:xfrm>
          <a:off x="0" y="485602"/>
          <a:ext cx="463401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The Builder - Founding</a:t>
          </a:r>
          <a:endParaRPr lang="en-US" sz="1600" kern="1200" dirty="0"/>
        </a:p>
      </dsp:txBody>
      <dsp:txXfrm>
        <a:off x="18734" y="504336"/>
        <a:ext cx="4596551" cy="346292"/>
      </dsp:txXfrm>
    </dsp:sp>
    <dsp:sp modelId="{F8EDE543-4937-44C4-B10D-A2FFDCF7BBD6}">
      <dsp:nvSpPr>
        <dsp:cNvPr id="0" name=""/>
        <dsp:cNvSpPr/>
      </dsp:nvSpPr>
      <dsp:spPr>
        <a:xfrm>
          <a:off x="0" y="915442"/>
          <a:ext cx="463401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The Connector - Moderator</a:t>
          </a:r>
          <a:endParaRPr lang="en-US" sz="1600" kern="1200" dirty="0"/>
        </a:p>
      </dsp:txBody>
      <dsp:txXfrm>
        <a:off x="18734" y="934176"/>
        <a:ext cx="4596551" cy="346292"/>
      </dsp:txXfrm>
    </dsp:sp>
    <dsp:sp modelId="{689D0AE8-5B39-4338-86F2-255F915243AF}">
      <dsp:nvSpPr>
        <dsp:cNvPr id="0" name=""/>
        <dsp:cNvSpPr/>
      </dsp:nvSpPr>
      <dsp:spPr>
        <a:xfrm>
          <a:off x="0" y="1345282"/>
          <a:ext cx="463401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The Conceiver – Think outside the box</a:t>
          </a:r>
          <a:endParaRPr lang="en-US" sz="1600" kern="1200" dirty="0"/>
        </a:p>
      </dsp:txBody>
      <dsp:txXfrm>
        <a:off x="18734" y="1364016"/>
        <a:ext cx="4596551" cy="346292"/>
      </dsp:txXfrm>
    </dsp:sp>
    <dsp:sp modelId="{6B419E59-EAD0-4F83-A601-1F3C2BA14315}">
      <dsp:nvSpPr>
        <dsp:cNvPr id="0" name=""/>
        <dsp:cNvSpPr/>
      </dsp:nvSpPr>
      <dsp:spPr>
        <a:xfrm>
          <a:off x="0" y="1775122"/>
          <a:ext cx="463401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The Creator – Originator</a:t>
          </a:r>
          <a:endParaRPr lang="en-US" sz="1600" kern="1200" dirty="0"/>
        </a:p>
      </dsp:txBody>
      <dsp:txXfrm>
        <a:off x="18734" y="1793856"/>
        <a:ext cx="4596551" cy="346292"/>
      </dsp:txXfrm>
    </dsp:sp>
    <dsp:sp modelId="{63E5C944-D804-4E43-840C-6C440EBDCBA4}">
      <dsp:nvSpPr>
        <dsp:cNvPr id="0" name=""/>
        <dsp:cNvSpPr/>
      </dsp:nvSpPr>
      <dsp:spPr>
        <a:xfrm>
          <a:off x="0" y="2204962"/>
          <a:ext cx="463401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The Discoverer - Innovators</a:t>
          </a:r>
          <a:endParaRPr lang="en-US" sz="1600" kern="1200" dirty="0"/>
        </a:p>
      </dsp:txBody>
      <dsp:txXfrm>
        <a:off x="18734" y="2223696"/>
        <a:ext cx="4596551" cy="346292"/>
      </dsp:txXfrm>
    </dsp:sp>
    <dsp:sp modelId="{E696DBE5-8EDD-49B0-8387-1CBD317AFCC8}">
      <dsp:nvSpPr>
        <dsp:cNvPr id="0" name=""/>
        <dsp:cNvSpPr/>
      </dsp:nvSpPr>
      <dsp:spPr>
        <a:xfrm>
          <a:off x="0" y="2634802"/>
          <a:ext cx="463401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The Healer - Fixer</a:t>
          </a:r>
          <a:endParaRPr lang="en-US" sz="1600" kern="1200" dirty="0"/>
        </a:p>
      </dsp:txBody>
      <dsp:txXfrm>
        <a:off x="18734" y="2653536"/>
        <a:ext cx="4596551" cy="346292"/>
      </dsp:txXfrm>
    </dsp:sp>
    <dsp:sp modelId="{92D6B04F-9169-4ABF-9C85-C7C1C25EEA38}">
      <dsp:nvSpPr>
        <dsp:cNvPr id="0" name=""/>
        <dsp:cNvSpPr/>
      </dsp:nvSpPr>
      <dsp:spPr>
        <a:xfrm>
          <a:off x="0" y="3064642"/>
          <a:ext cx="463401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The Processor - Sustainer</a:t>
          </a:r>
          <a:endParaRPr lang="en-US" sz="1600" kern="1200" dirty="0"/>
        </a:p>
      </dsp:txBody>
      <dsp:txXfrm>
        <a:off x="18734" y="3083376"/>
        <a:ext cx="4596551" cy="346292"/>
      </dsp:txXfrm>
    </dsp:sp>
    <dsp:sp modelId="{4227A134-AE35-45E7-92BB-939F03A14E22}">
      <dsp:nvSpPr>
        <dsp:cNvPr id="0" name=""/>
        <dsp:cNvSpPr/>
      </dsp:nvSpPr>
      <dsp:spPr>
        <a:xfrm>
          <a:off x="0" y="3494482"/>
          <a:ext cx="463401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The Teacher - Passionate</a:t>
          </a:r>
          <a:endParaRPr lang="en-US" sz="1600" kern="1200" dirty="0"/>
        </a:p>
      </dsp:txBody>
      <dsp:txXfrm>
        <a:off x="18734" y="3513216"/>
        <a:ext cx="4596551" cy="346292"/>
      </dsp:txXfrm>
    </dsp:sp>
    <dsp:sp modelId="{309F36B0-8309-4E52-B0F5-8B141CF60737}">
      <dsp:nvSpPr>
        <dsp:cNvPr id="0" name=""/>
        <dsp:cNvSpPr/>
      </dsp:nvSpPr>
      <dsp:spPr>
        <a:xfrm>
          <a:off x="0" y="3924322"/>
          <a:ext cx="4634019"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The Transformer – Change Agent</a:t>
          </a:r>
          <a:endParaRPr lang="en-US" sz="1600" kern="1200" dirty="0"/>
        </a:p>
      </dsp:txBody>
      <dsp:txXfrm>
        <a:off x="18734" y="3943056"/>
        <a:ext cx="4596551" cy="3462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D0012-3EFB-4F10-B5F2-655B69A48E7B}">
      <dsp:nvSpPr>
        <dsp:cNvPr id="0" name=""/>
        <dsp:cNvSpPr/>
      </dsp:nvSpPr>
      <dsp:spPr>
        <a:xfrm>
          <a:off x="0" y="2383"/>
          <a:ext cx="4870847" cy="12082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EAF3C-B540-431F-B86D-CAD50742DD27}">
      <dsp:nvSpPr>
        <dsp:cNvPr id="0" name=""/>
        <dsp:cNvSpPr/>
      </dsp:nvSpPr>
      <dsp:spPr>
        <a:xfrm>
          <a:off x="365488" y="274234"/>
          <a:ext cx="664523" cy="664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1BA179-0A0C-425B-B475-60EAEA20BE62}">
      <dsp:nvSpPr>
        <dsp:cNvPr id="0" name=""/>
        <dsp:cNvSpPr/>
      </dsp:nvSpPr>
      <dsp:spPr>
        <a:xfrm>
          <a:off x="1395499" y="2383"/>
          <a:ext cx="3475347" cy="1208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870" tIns="127870" rIns="127870" bIns="127870" numCol="1" spcCol="1270" anchor="ctr" anchorCtr="0">
          <a:noAutofit/>
        </a:bodyPr>
        <a:lstStyle/>
        <a:p>
          <a:pPr marL="0" lvl="0" indent="0" algn="l" defTabSz="755650">
            <a:lnSpc>
              <a:spcPct val="100000"/>
            </a:lnSpc>
            <a:spcBef>
              <a:spcPct val="0"/>
            </a:spcBef>
            <a:spcAft>
              <a:spcPct val="35000"/>
            </a:spcAft>
            <a:buNone/>
          </a:pPr>
          <a:r>
            <a:rPr lang="en-US" sz="1700" kern="1200" dirty="0"/>
            <a:t>Curriculum is in full alignment with school year; along with the school’s mission and vision   </a:t>
          </a:r>
        </a:p>
      </dsp:txBody>
      <dsp:txXfrm>
        <a:off x="1395499" y="2383"/>
        <a:ext cx="3475347" cy="1208224"/>
      </dsp:txXfrm>
    </dsp:sp>
    <dsp:sp modelId="{92C23281-421E-418A-87CD-4EAAD0AE212C}">
      <dsp:nvSpPr>
        <dsp:cNvPr id="0" name=""/>
        <dsp:cNvSpPr/>
      </dsp:nvSpPr>
      <dsp:spPr>
        <a:xfrm>
          <a:off x="0" y="1512665"/>
          <a:ext cx="4870847" cy="12082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55E0E-5F36-44F6-BC1A-451236675ED8}">
      <dsp:nvSpPr>
        <dsp:cNvPr id="0" name=""/>
        <dsp:cNvSpPr/>
      </dsp:nvSpPr>
      <dsp:spPr>
        <a:xfrm>
          <a:off x="365488" y="1784515"/>
          <a:ext cx="664523" cy="664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387EAB-6A65-4A06-8B7D-C4C7DDDDE0BE}">
      <dsp:nvSpPr>
        <dsp:cNvPr id="0" name=""/>
        <dsp:cNvSpPr/>
      </dsp:nvSpPr>
      <dsp:spPr>
        <a:xfrm>
          <a:off x="1395499" y="1512665"/>
          <a:ext cx="3475347" cy="1208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870" tIns="127870" rIns="127870" bIns="127870" numCol="1" spcCol="1270" anchor="ctr" anchorCtr="0">
          <a:noAutofit/>
        </a:bodyPr>
        <a:lstStyle/>
        <a:p>
          <a:pPr marL="0" lvl="0" indent="0" algn="l" defTabSz="755650">
            <a:lnSpc>
              <a:spcPct val="100000"/>
            </a:lnSpc>
            <a:spcBef>
              <a:spcPct val="0"/>
            </a:spcBef>
            <a:spcAft>
              <a:spcPct val="35000"/>
            </a:spcAft>
            <a:buNone/>
          </a:pPr>
          <a:r>
            <a:rPr lang="en-US" sz="1700" kern="1200" dirty="0"/>
            <a:t>School/Community  Representative  – pre-selected commitment for a period of one 1 hour monthly</a:t>
          </a:r>
        </a:p>
      </dsp:txBody>
      <dsp:txXfrm>
        <a:off x="1395499" y="1512665"/>
        <a:ext cx="3475347" cy="1208224"/>
      </dsp:txXfrm>
    </dsp:sp>
    <dsp:sp modelId="{D1909265-083F-483C-98BA-AD716FC06B83}">
      <dsp:nvSpPr>
        <dsp:cNvPr id="0" name=""/>
        <dsp:cNvSpPr/>
      </dsp:nvSpPr>
      <dsp:spPr>
        <a:xfrm>
          <a:off x="0" y="3022946"/>
          <a:ext cx="4870847" cy="12082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6B0609-195D-4574-B0BA-B12DCCE75545}">
      <dsp:nvSpPr>
        <dsp:cNvPr id="0" name=""/>
        <dsp:cNvSpPr/>
      </dsp:nvSpPr>
      <dsp:spPr>
        <a:xfrm>
          <a:off x="365488" y="3294796"/>
          <a:ext cx="664523" cy="6645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54BF3A-2A72-4648-96BC-7320C9163CD9}">
      <dsp:nvSpPr>
        <dsp:cNvPr id="0" name=""/>
        <dsp:cNvSpPr/>
      </dsp:nvSpPr>
      <dsp:spPr>
        <a:xfrm>
          <a:off x="1395499" y="3022946"/>
          <a:ext cx="3475347" cy="1208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870" tIns="127870" rIns="127870" bIns="127870" numCol="1" spcCol="1270" anchor="ctr" anchorCtr="0">
          <a:noAutofit/>
        </a:bodyPr>
        <a:lstStyle/>
        <a:p>
          <a:pPr marL="0" lvl="0" indent="0" algn="l" defTabSz="622300">
            <a:lnSpc>
              <a:spcPct val="100000"/>
            </a:lnSpc>
            <a:spcBef>
              <a:spcPct val="0"/>
            </a:spcBef>
            <a:spcAft>
              <a:spcPct val="35000"/>
            </a:spcAft>
            <a:buNone/>
          </a:pPr>
          <a:r>
            <a:rPr lang="en-US" sz="1400" kern="1200" dirty="0"/>
            <a:t>                    100 % - Pass or Fall</a:t>
          </a:r>
        </a:p>
        <a:p>
          <a:pPr marL="0" lvl="0" indent="0" algn="l" defTabSz="622300">
            <a:lnSpc>
              <a:spcPct val="100000"/>
            </a:lnSpc>
            <a:spcBef>
              <a:spcPct val="0"/>
            </a:spcBef>
            <a:spcAft>
              <a:spcPct val="35000"/>
            </a:spcAft>
            <a:buNone/>
          </a:pPr>
          <a:r>
            <a:rPr lang="en-US" sz="1200" kern="1200" dirty="0"/>
            <a:t>25 % In-person                         25%  Virtually,</a:t>
          </a:r>
        </a:p>
        <a:p>
          <a:pPr marL="0" lvl="0" indent="0" algn="l" defTabSz="622300">
            <a:lnSpc>
              <a:spcPct val="100000"/>
            </a:lnSpc>
            <a:spcBef>
              <a:spcPct val="0"/>
            </a:spcBef>
            <a:spcAft>
              <a:spcPct val="35000"/>
            </a:spcAft>
            <a:buNone/>
          </a:pPr>
          <a:r>
            <a:rPr lang="en-US" sz="1200" kern="1200" dirty="0"/>
            <a:t>25%  Experiential Training     25% Presentation</a:t>
          </a:r>
        </a:p>
      </dsp:txBody>
      <dsp:txXfrm>
        <a:off x="1395499" y="3022946"/>
        <a:ext cx="3475347" cy="1208224"/>
      </dsp:txXfrm>
    </dsp:sp>
    <dsp:sp modelId="{7952EB1D-6086-4FFC-9F39-4B3044D94C6C}">
      <dsp:nvSpPr>
        <dsp:cNvPr id="0" name=""/>
        <dsp:cNvSpPr/>
      </dsp:nvSpPr>
      <dsp:spPr>
        <a:xfrm>
          <a:off x="0" y="4533227"/>
          <a:ext cx="4870847" cy="12082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FFA7A6-EDAF-4E4E-A579-63D44B78773E}">
      <dsp:nvSpPr>
        <dsp:cNvPr id="0" name=""/>
        <dsp:cNvSpPr/>
      </dsp:nvSpPr>
      <dsp:spPr>
        <a:xfrm>
          <a:off x="365488" y="4805077"/>
          <a:ext cx="664523" cy="664523"/>
        </a:xfrm>
        <a:prstGeom prst="rect">
          <a:avLst/>
        </a:prstGeom>
        <a:solidFill>
          <a:schemeClr val="accent2">
            <a:hueOff val="-1455363"/>
            <a:satOff val="-83928"/>
            <a:lumOff val="8628"/>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DC260A-CE30-4EDC-BB50-32DB1D92F2F5}">
      <dsp:nvSpPr>
        <dsp:cNvPr id="0" name=""/>
        <dsp:cNvSpPr/>
      </dsp:nvSpPr>
      <dsp:spPr>
        <a:xfrm>
          <a:off x="1395499" y="4533227"/>
          <a:ext cx="3475347" cy="1208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870" tIns="127870" rIns="127870" bIns="127870" numCol="1" spcCol="1270" anchor="ctr" anchorCtr="0">
          <a:noAutofit/>
        </a:bodyPr>
        <a:lstStyle/>
        <a:p>
          <a:pPr marL="0" lvl="0" indent="0" algn="l" defTabSz="755650">
            <a:lnSpc>
              <a:spcPct val="100000"/>
            </a:lnSpc>
            <a:spcBef>
              <a:spcPct val="0"/>
            </a:spcBef>
            <a:spcAft>
              <a:spcPct val="35000"/>
            </a:spcAft>
            <a:buNone/>
          </a:pPr>
          <a:r>
            <a:rPr lang="en-US" sz="1700" kern="1200" dirty="0"/>
            <a:t>Mentor/Community Leader will incorporate a Protégé leadership with learner for </a:t>
          </a:r>
        </a:p>
      </dsp:txBody>
      <dsp:txXfrm>
        <a:off x="1395499" y="4533227"/>
        <a:ext cx="3475347" cy="12082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B5205-4150-4409-8A3A-2505654D7416}">
      <dsp:nvSpPr>
        <dsp:cNvPr id="0" name=""/>
        <dsp:cNvSpPr/>
      </dsp:nvSpPr>
      <dsp:spPr>
        <a:xfrm>
          <a:off x="1700212" y="0"/>
          <a:ext cx="4486275" cy="4486275"/>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B00C5E-679F-44A1-B676-ADB09645AFFF}">
      <dsp:nvSpPr>
        <dsp:cNvPr id="0" name=""/>
        <dsp:cNvSpPr/>
      </dsp:nvSpPr>
      <dsp:spPr>
        <a:xfrm>
          <a:off x="1991820" y="291607"/>
          <a:ext cx="1794510" cy="17945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Curriculum is in full alignment with school year; along with the school’s mission and vision   </a:t>
          </a:r>
        </a:p>
      </dsp:txBody>
      <dsp:txXfrm>
        <a:off x="2079421" y="379208"/>
        <a:ext cx="1619308" cy="1619308"/>
      </dsp:txXfrm>
    </dsp:sp>
    <dsp:sp modelId="{E14E8D1E-BEF7-4DDB-8EF1-654131BF5B3A}">
      <dsp:nvSpPr>
        <dsp:cNvPr id="0" name=""/>
        <dsp:cNvSpPr/>
      </dsp:nvSpPr>
      <dsp:spPr>
        <a:xfrm>
          <a:off x="4100369" y="291607"/>
          <a:ext cx="1794510" cy="179451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Training for teacher will be one week before the start of school year</a:t>
          </a:r>
        </a:p>
      </dsp:txBody>
      <dsp:txXfrm>
        <a:off x="4187970" y="379208"/>
        <a:ext cx="1619308" cy="1619308"/>
      </dsp:txXfrm>
    </dsp:sp>
    <dsp:sp modelId="{F2185778-FC47-430D-80AB-19C2A2F92839}">
      <dsp:nvSpPr>
        <dsp:cNvPr id="0" name=""/>
        <dsp:cNvSpPr/>
      </dsp:nvSpPr>
      <dsp:spPr>
        <a:xfrm>
          <a:off x="1991820" y="2400157"/>
          <a:ext cx="1794510" cy="179451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Structure: Seven (7) Leaders in School/Community – pre-selected with a commitment for a period of one 1 hour monthly</a:t>
          </a:r>
        </a:p>
        <a:p>
          <a:pPr marL="57150" lvl="1" indent="-57150" algn="l" defTabSz="355600">
            <a:lnSpc>
              <a:spcPct val="90000"/>
            </a:lnSpc>
            <a:spcBef>
              <a:spcPct val="0"/>
            </a:spcBef>
            <a:spcAft>
              <a:spcPct val="15000"/>
            </a:spcAft>
            <a:buChar char="•"/>
          </a:pPr>
          <a:r>
            <a:rPr lang="en-US" sz="800" kern="1200" dirty="0"/>
            <a:t>100 % of grade is Pass or Fall</a:t>
          </a:r>
        </a:p>
        <a:p>
          <a:pPr marL="57150" lvl="1" indent="-57150" algn="l" defTabSz="355600">
            <a:lnSpc>
              <a:spcPct val="90000"/>
            </a:lnSpc>
            <a:spcBef>
              <a:spcPct val="0"/>
            </a:spcBef>
            <a:spcAft>
              <a:spcPct val="15000"/>
            </a:spcAft>
            <a:buChar char="•"/>
          </a:pPr>
          <a:r>
            <a:rPr lang="en-US" sz="800" kern="1200" dirty="0"/>
            <a:t>25 % In-person </a:t>
          </a:r>
        </a:p>
        <a:p>
          <a:pPr marL="57150" lvl="1" indent="-57150" algn="l" defTabSz="355600">
            <a:lnSpc>
              <a:spcPct val="90000"/>
            </a:lnSpc>
            <a:spcBef>
              <a:spcPct val="0"/>
            </a:spcBef>
            <a:spcAft>
              <a:spcPct val="15000"/>
            </a:spcAft>
            <a:buChar char="•"/>
          </a:pPr>
          <a:r>
            <a:rPr lang="en-US" sz="800" kern="1200" dirty="0"/>
            <a:t>25%  Virtually, </a:t>
          </a:r>
        </a:p>
        <a:p>
          <a:pPr marL="57150" lvl="1" indent="-57150" algn="l" defTabSz="355600">
            <a:lnSpc>
              <a:spcPct val="90000"/>
            </a:lnSpc>
            <a:spcBef>
              <a:spcPct val="0"/>
            </a:spcBef>
            <a:spcAft>
              <a:spcPct val="15000"/>
            </a:spcAft>
            <a:buChar char="•"/>
          </a:pPr>
          <a:r>
            <a:rPr lang="en-US" sz="800" kern="1200" dirty="0"/>
            <a:t>25%  Experiential Training </a:t>
          </a:r>
        </a:p>
        <a:p>
          <a:pPr marL="57150" lvl="1" indent="-57150" algn="l" defTabSz="355600">
            <a:lnSpc>
              <a:spcPct val="90000"/>
            </a:lnSpc>
            <a:spcBef>
              <a:spcPct val="0"/>
            </a:spcBef>
            <a:spcAft>
              <a:spcPct val="15000"/>
            </a:spcAft>
            <a:buChar char="•"/>
          </a:pPr>
          <a:r>
            <a:rPr lang="en-US" sz="800" kern="1200" dirty="0"/>
            <a:t>25 % presentation</a:t>
          </a:r>
        </a:p>
      </dsp:txBody>
      <dsp:txXfrm>
        <a:off x="2079421" y="2487758"/>
        <a:ext cx="1619308" cy="1619308"/>
      </dsp:txXfrm>
    </dsp:sp>
    <dsp:sp modelId="{981FCA56-74F8-41DC-AEA3-1C3AB115E263}">
      <dsp:nvSpPr>
        <dsp:cNvPr id="0" name=""/>
        <dsp:cNvSpPr/>
      </dsp:nvSpPr>
      <dsp:spPr>
        <a:xfrm>
          <a:off x="4100369" y="2400157"/>
          <a:ext cx="1794510" cy="179451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Each Mentor/Community Leader will incorporate a Protégé for each role.</a:t>
          </a:r>
        </a:p>
        <a:p>
          <a:pPr marL="57150" lvl="1" indent="-57150" algn="l" defTabSz="355600">
            <a:lnSpc>
              <a:spcPct val="90000"/>
            </a:lnSpc>
            <a:spcBef>
              <a:spcPct val="0"/>
            </a:spcBef>
            <a:spcAft>
              <a:spcPct val="15000"/>
            </a:spcAft>
            <a:buChar char="•"/>
          </a:pPr>
          <a:r>
            <a:rPr lang="en-US" sz="800" kern="1200" dirty="0"/>
            <a:t>1. Leadership Advisor</a:t>
          </a:r>
        </a:p>
        <a:p>
          <a:pPr marL="57150" lvl="1" indent="-57150" algn="l" defTabSz="355600">
            <a:lnSpc>
              <a:spcPct val="90000"/>
            </a:lnSpc>
            <a:spcBef>
              <a:spcPct val="0"/>
            </a:spcBef>
            <a:spcAft>
              <a:spcPct val="15000"/>
            </a:spcAft>
            <a:buChar char="•"/>
          </a:pPr>
          <a:r>
            <a:rPr lang="en-US" sz="800" kern="1200" dirty="0"/>
            <a:t>2. President</a:t>
          </a:r>
        </a:p>
        <a:p>
          <a:pPr marL="57150" lvl="1" indent="-57150" algn="l" defTabSz="355600">
            <a:lnSpc>
              <a:spcPct val="90000"/>
            </a:lnSpc>
            <a:spcBef>
              <a:spcPct val="0"/>
            </a:spcBef>
            <a:spcAft>
              <a:spcPct val="15000"/>
            </a:spcAft>
            <a:buChar char="•"/>
          </a:pPr>
          <a:r>
            <a:rPr lang="en-US" sz="800" kern="1200" dirty="0"/>
            <a:t>3. Vice President</a:t>
          </a:r>
        </a:p>
        <a:p>
          <a:pPr marL="57150" lvl="1" indent="-57150" algn="l" defTabSz="355600">
            <a:lnSpc>
              <a:spcPct val="90000"/>
            </a:lnSpc>
            <a:spcBef>
              <a:spcPct val="0"/>
            </a:spcBef>
            <a:spcAft>
              <a:spcPct val="15000"/>
            </a:spcAft>
            <a:buChar char="•"/>
          </a:pPr>
          <a:r>
            <a:rPr lang="en-US" sz="800" kern="1200" dirty="0"/>
            <a:t>4. Treasurer</a:t>
          </a:r>
        </a:p>
        <a:p>
          <a:pPr marL="57150" lvl="1" indent="-57150" algn="l" defTabSz="355600">
            <a:lnSpc>
              <a:spcPct val="90000"/>
            </a:lnSpc>
            <a:spcBef>
              <a:spcPct val="0"/>
            </a:spcBef>
            <a:spcAft>
              <a:spcPct val="15000"/>
            </a:spcAft>
            <a:buChar char="•"/>
          </a:pPr>
          <a:r>
            <a:rPr lang="en-US" sz="800" kern="1200" dirty="0"/>
            <a:t>5. Social Media Expert</a:t>
          </a:r>
        </a:p>
        <a:p>
          <a:pPr marL="57150" lvl="1" indent="-57150" algn="l" defTabSz="355600">
            <a:lnSpc>
              <a:spcPct val="90000"/>
            </a:lnSpc>
            <a:spcBef>
              <a:spcPct val="0"/>
            </a:spcBef>
            <a:spcAft>
              <a:spcPct val="15000"/>
            </a:spcAft>
            <a:buChar char="•"/>
          </a:pPr>
          <a:r>
            <a:rPr lang="en-US" sz="800" kern="1200" dirty="0"/>
            <a:t>6. Political Representative</a:t>
          </a:r>
        </a:p>
        <a:p>
          <a:pPr marL="57150" lvl="1" indent="-57150" algn="l" defTabSz="355600">
            <a:lnSpc>
              <a:spcPct val="90000"/>
            </a:lnSpc>
            <a:spcBef>
              <a:spcPct val="0"/>
            </a:spcBef>
            <a:spcAft>
              <a:spcPct val="15000"/>
            </a:spcAft>
            <a:buChar char="•"/>
          </a:pPr>
          <a:r>
            <a:rPr lang="en-US" sz="800" kern="1200" dirty="0"/>
            <a:t>7. Researcher  </a:t>
          </a:r>
        </a:p>
      </dsp:txBody>
      <dsp:txXfrm>
        <a:off x="4187970" y="2487758"/>
        <a:ext cx="1619308" cy="16193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2F752-812B-4044-81E1-7FE04FCCEFDB}">
      <dsp:nvSpPr>
        <dsp:cNvPr id="0" name=""/>
        <dsp:cNvSpPr/>
      </dsp:nvSpPr>
      <dsp:spPr>
        <a:xfrm>
          <a:off x="3203" y="23591"/>
          <a:ext cx="1367079" cy="43041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kern="1200" dirty="0"/>
            <a:t>Nine (9) month curriculum-based application model to be used as a stand-alone application or addendum to educational environment; combining Leadership Education with an Entrepreneurial Socioeconomic approach to creating social transformation.  Can be reproduced, as individuals that and community. “</a:t>
          </a:r>
          <a:r>
            <a:rPr lang="en-US" sz="1100" i="1" kern="1200" dirty="0" err="1"/>
            <a:t>LifeStyle</a:t>
          </a:r>
          <a:r>
            <a:rPr lang="en-US" sz="1100" i="1" kern="1200" dirty="0"/>
            <a:t> to Legacy”</a:t>
          </a:r>
          <a:endParaRPr lang="en-US" sz="1100" kern="1200" dirty="0"/>
        </a:p>
      </dsp:txBody>
      <dsp:txXfrm>
        <a:off x="3203" y="23591"/>
        <a:ext cx="1367079" cy="4304155"/>
      </dsp:txXfrm>
    </dsp:sp>
    <dsp:sp modelId="{277AC72A-AD48-44C5-A394-A62FE4C385CB}">
      <dsp:nvSpPr>
        <dsp:cNvPr id="0" name=""/>
        <dsp:cNvSpPr/>
      </dsp:nvSpPr>
      <dsp:spPr>
        <a:xfrm>
          <a:off x="1398364" y="2054169"/>
          <a:ext cx="205061" cy="243000"/>
        </a:xfrm>
        <a:prstGeom prst="rightArrow">
          <a:avLst>
            <a:gd name="adj1" fmla="val 50000"/>
            <a:gd name="adj2" fmla="val 50000"/>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DFF792-95DF-40E2-A09B-6B0E682F7FC6}">
      <dsp:nvSpPr>
        <dsp:cNvPr id="0" name=""/>
        <dsp:cNvSpPr/>
      </dsp:nvSpPr>
      <dsp:spPr>
        <a:xfrm>
          <a:off x="1631506" y="23591"/>
          <a:ext cx="1367079" cy="4304155"/>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kern="1200" dirty="0"/>
            <a:t>Development and formulation of a Leadership Education Curriculum for implementation in alignment with the school mission and vision.</a:t>
          </a:r>
        </a:p>
      </dsp:txBody>
      <dsp:txXfrm>
        <a:off x="1631506" y="23591"/>
        <a:ext cx="1367079" cy="4304155"/>
      </dsp:txXfrm>
    </dsp:sp>
    <dsp:sp modelId="{94F7C023-27DA-4BBB-8119-40F66BBAFBCA}">
      <dsp:nvSpPr>
        <dsp:cNvPr id="0" name=""/>
        <dsp:cNvSpPr/>
      </dsp:nvSpPr>
      <dsp:spPr>
        <a:xfrm>
          <a:off x="3026667" y="2054169"/>
          <a:ext cx="205061" cy="243000"/>
        </a:xfrm>
        <a:prstGeom prst="rightArrow">
          <a:avLst>
            <a:gd name="adj1" fmla="val 50000"/>
            <a:gd name="adj2" fmla="val 50000"/>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18A1BB-BC0D-4228-B1B5-481530E74C0A}">
      <dsp:nvSpPr>
        <dsp:cNvPr id="0" name=""/>
        <dsp:cNvSpPr/>
      </dsp:nvSpPr>
      <dsp:spPr>
        <a:xfrm>
          <a:off x="3259810" y="23591"/>
          <a:ext cx="1367079" cy="4304155"/>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kern="1200" dirty="0"/>
            <a:t>LEAM – Introduces a Reverse-Mentoring for Cross Generational populations </a:t>
          </a:r>
          <a:r>
            <a:rPr lang="en-US" sz="1100" kern="1200" dirty="0" err="1"/>
            <a:t>undergratudate</a:t>
          </a:r>
          <a:r>
            <a:rPr lang="en-US" sz="1100" kern="1200" dirty="0"/>
            <a:t>, to graduates approach with the introduction to </a:t>
          </a:r>
          <a:r>
            <a:rPr lang="en-US" sz="1100" b="1" kern="1200" dirty="0"/>
            <a:t>a </a:t>
          </a:r>
          <a:r>
            <a:rPr lang="en-US" sz="1100" kern="1200" dirty="0"/>
            <a:t>Mentor-Protégé Alignment to incorporate structured, active and inclusive teaching methods that enable multiple modes of engagement, social awareness, and leadership skills to be implemented in the Leadership Education.</a:t>
          </a:r>
        </a:p>
      </dsp:txBody>
      <dsp:txXfrm>
        <a:off x="3259810" y="23591"/>
        <a:ext cx="1367079" cy="4304155"/>
      </dsp:txXfrm>
    </dsp:sp>
    <dsp:sp modelId="{41EE79F8-E05E-470D-BDA8-E1C7523FAB9E}">
      <dsp:nvSpPr>
        <dsp:cNvPr id="0" name=""/>
        <dsp:cNvSpPr/>
      </dsp:nvSpPr>
      <dsp:spPr>
        <a:xfrm>
          <a:off x="4654970" y="2054169"/>
          <a:ext cx="205061" cy="243000"/>
        </a:xfrm>
        <a:prstGeom prst="rightArrow">
          <a:avLst>
            <a:gd name="adj1" fmla="val 50000"/>
            <a:gd name="adj2" fmla="val 50000"/>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258F77-C4F3-4A8F-A401-05EE4FF7193D}">
      <dsp:nvSpPr>
        <dsp:cNvPr id="0" name=""/>
        <dsp:cNvSpPr/>
      </dsp:nvSpPr>
      <dsp:spPr>
        <a:xfrm>
          <a:off x="4888113" y="23591"/>
          <a:ext cx="1367079" cy="4304155"/>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kern="1200" dirty="0"/>
            <a:t>Create a behavioral protocol through a The Passion Profiler© and methodologies to structure active and inclusive teaching methods that enable multiple modes of engagement, create various pathways for achievement, and create environment of accessibility and face-to-face engagements that emphasize respect, honesty, and an open dialogue in a safe environment.</a:t>
          </a:r>
        </a:p>
      </dsp:txBody>
      <dsp:txXfrm>
        <a:off x="4888113" y="23591"/>
        <a:ext cx="1367079" cy="4304155"/>
      </dsp:txXfrm>
    </dsp:sp>
    <dsp:sp modelId="{51192703-7312-460D-854E-D4F62A4A59B4}">
      <dsp:nvSpPr>
        <dsp:cNvPr id="0" name=""/>
        <dsp:cNvSpPr/>
      </dsp:nvSpPr>
      <dsp:spPr>
        <a:xfrm>
          <a:off x="6283274" y="2054169"/>
          <a:ext cx="205061" cy="243000"/>
        </a:xfrm>
        <a:prstGeom prst="rightArrow">
          <a:avLst>
            <a:gd name="adj1" fmla="val 50000"/>
            <a:gd name="adj2" fmla="val 50000"/>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F54C8-CEBC-4086-A465-6DBE0E8E9470}">
      <dsp:nvSpPr>
        <dsp:cNvPr id="0" name=""/>
        <dsp:cNvSpPr/>
      </dsp:nvSpPr>
      <dsp:spPr>
        <a:xfrm>
          <a:off x="6516417" y="23591"/>
          <a:ext cx="1367079" cy="430415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kern="1200" dirty="0"/>
            <a:t>Equip learners with primary tools in applying, motivation, communication and commitment.  Acquaint learners with varied learning </a:t>
          </a:r>
          <a:r>
            <a:rPr lang="en-US" sz="1100" kern="1200" dirty="0" err="1"/>
            <a:t>dtheories</a:t>
          </a:r>
          <a:r>
            <a:rPr lang="en-US" sz="1100" kern="1200" dirty="0"/>
            <a:t> designed to enrich their ability to work with others  throughout the life span of exploring and creating Socioeconomic based initiatives.</a:t>
          </a:r>
        </a:p>
      </dsp:txBody>
      <dsp:txXfrm>
        <a:off x="6516417" y="23591"/>
        <a:ext cx="1367079" cy="43041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E198A-EFC4-4367-A171-E97460AAF9AD}">
      <dsp:nvSpPr>
        <dsp:cNvPr id="0" name=""/>
        <dsp:cNvSpPr/>
      </dsp:nvSpPr>
      <dsp:spPr>
        <a:xfrm>
          <a:off x="962" y="1049272"/>
          <a:ext cx="3754654" cy="225279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Team Formation: Four Core Capacities</a:t>
          </a:r>
          <a:endParaRPr lang="en-US" sz="2200" kern="1200" dirty="0"/>
        </a:p>
        <a:p>
          <a:pPr marL="171450" lvl="1" indent="-171450" algn="l" defTabSz="755650">
            <a:lnSpc>
              <a:spcPct val="90000"/>
            </a:lnSpc>
            <a:spcBef>
              <a:spcPct val="0"/>
            </a:spcBef>
            <a:spcAft>
              <a:spcPct val="15000"/>
            </a:spcAft>
            <a:buChar char="•"/>
          </a:pPr>
          <a:r>
            <a:rPr lang="en-US" sz="1700" kern="1200" dirty="0"/>
            <a:t>Leadership Capacity</a:t>
          </a:r>
        </a:p>
        <a:p>
          <a:pPr marL="171450" lvl="1" indent="-171450" algn="l" defTabSz="755650">
            <a:lnSpc>
              <a:spcPct val="90000"/>
            </a:lnSpc>
            <a:spcBef>
              <a:spcPct val="0"/>
            </a:spcBef>
            <a:spcAft>
              <a:spcPct val="15000"/>
            </a:spcAft>
            <a:buChar char="•"/>
          </a:pPr>
          <a:r>
            <a:rPr lang="en-US" sz="1700" kern="1200" dirty="0"/>
            <a:t>Adaptative Capacity</a:t>
          </a:r>
        </a:p>
        <a:p>
          <a:pPr marL="171450" lvl="1" indent="-171450" algn="l" defTabSz="755650">
            <a:lnSpc>
              <a:spcPct val="90000"/>
            </a:lnSpc>
            <a:spcBef>
              <a:spcPct val="0"/>
            </a:spcBef>
            <a:spcAft>
              <a:spcPct val="15000"/>
            </a:spcAft>
            <a:buChar char="•"/>
          </a:pPr>
          <a:r>
            <a:rPr lang="en-US" sz="1700" kern="1200" dirty="0"/>
            <a:t>Management Capacity</a:t>
          </a:r>
        </a:p>
        <a:p>
          <a:pPr marL="171450" lvl="1" indent="-171450" algn="l" defTabSz="755650">
            <a:lnSpc>
              <a:spcPct val="90000"/>
            </a:lnSpc>
            <a:spcBef>
              <a:spcPct val="0"/>
            </a:spcBef>
            <a:spcAft>
              <a:spcPct val="15000"/>
            </a:spcAft>
            <a:buChar char="•"/>
          </a:pPr>
          <a:r>
            <a:rPr lang="en-US" sz="1700" kern="1200" dirty="0"/>
            <a:t>Technical Capacity</a:t>
          </a:r>
        </a:p>
      </dsp:txBody>
      <dsp:txXfrm>
        <a:off x="962" y="1049272"/>
        <a:ext cx="3754654" cy="2252792"/>
      </dsp:txXfrm>
    </dsp:sp>
    <dsp:sp modelId="{415A98D0-B348-4183-8F18-C92EC4A9931B}">
      <dsp:nvSpPr>
        <dsp:cNvPr id="0" name=""/>
        <dsp:cNvSpPr/>
      </dsp:nvSpPr>
      <dsp:spPr>
        <a:xfrm>
          <a:off x="4131082" y="1049272"/>
          <a:ext cx="3754654" cy="225279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Program Planning: Team Methodology Formation</a:t>
          </a:r>
          <a:endParaRPr lang="en-US" sz="2200" kern="1200" dirty="0"/>
        </a:p>
        <a:p>
          <a:pPr marL="171450" lvl="1" indent="-171450" algn="l" defTabSz="755650">
            <a:lnSpc>
              <a:spcPct val="90000"/>
            </a:lnSpc>
            <a:spcBef>
              <a:spcPct val="0"/>
            </a:spcBef>
            <a:spcAft>
              <a:spcPct val="15000"/>
            </a:spcAft>
            <a:buChar char="•"/>
          </a:pPr>
          <a:r>
            <a:rPr lang="en-US" sz="1700" kern="1200" dirty="0"/>
            <a:t>Communication (C) – “Leadership”</a:t>
          </a:r>
        </a:p>
        <a:p>
          <a:pPr marL="171450" lvl="1" indent="-171450" algn="l" defTabSz="755650">
            <a:lnSpc>
              <a:spcPct val="90000"/>
            </a:lnSpc>
            <a:spcBef>
              <a:spcPct val="0"/>
            </a:spcBef>
            <a:spcAft>
              <a:spcPct val="15000"/>
            </a:spcAft>
            <a:buChar char="•"/>
          </a:pPr>
          <a:r>
            <a:rPr lang="en-US" sz="1700" kern="1200" dirty="0"/>
            <a:t>Engagement (E) - “Communication”</a:t>
          </a:r>
        </a:p>
        <a:p>
          <a:pPr marL="171450" lvl="1" indent="-171450" algn="l" defTabSz="755650">
            <a:lnSpc>
              <a:spcPct val="90000"/>
            </a:lnSpc>
            <a:spcBef>
              <a:spcPct val="0"/>
            </a:spcBef>
            <a:spcAft>
              <a:spcPct val="15000"/>
            </a:spcAft>
            <a:buChar char="•"/>
          </a:pPr>
          <a:r>
            <a:rPr lang="en-US" sz="1700" kern="1200" dirty="0"/>
            <a:t>Financial Literacy (F) – “Self-reliance”</a:t>
          </a:r>
        </a:p>
        <a:p>
          <a:pPr marL="171450" lvl="1" indent="-171450" algn="l" defTabSz="755650">
            <a:lnSpc>
              <a:spcPct val="90000"/>
            </a:lnSpc>
            <a:spcBef>
              <a:spcPct val="0"/>
            </a:spcBef>
            <a:spcAft>
              <a:spcPct val="15000"/>
            </a:spcAft>
            <a:buChar char="•"/>
          </a:pPr>
          <a:r>
            <a:rPr lang="en-US" sz="1700" kern="1200" dirty="0"/>
            <a:t>Service (S) – “Community”</a:t>
          </a:r>
        </a:p>
      </dsp:txBody>
      <dsp:txXfrm>
        <a:off x="4131082" y="1049272"/>
        <a:ext cx="3754654" cy="225279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3C65A2B7-BF20-4B22-A4EB-27AB596E79AD}" type="datetimeFigureOut">
              <a:rPr lang="en-US" smtClean="0"/>
              <a:pPr/>
              <a:t>4/18/2023</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a:defRPr sz="1200"/>
            </a:lvl1pPr>
          </a:lstStyle>
          <a:p>
            <a:fld id="{9BFCADE1-5271-43DC-A3A0-EA00D04305C6}" type="slidenum">
              <a:rPr lang="en-US" smtClean="0"/>
              <a:pPr/>
              <a:t>‹#›</a:t>
            </a:fld>
            <a:endParaRPr lang="en-US" dirty="0"/>
          </a:p>
        </p:txBody>
      </p:sp>
    </p:spTree>
    <p:extLst>
      <p:ext uri="{BB962C8B-B14F-4D97-AF65-F5344CB8AC3E}">
        <p14:creationId xmlns:p14="http://schemas.microsoft.com/office/powerpoint/2010/main" val="40572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012A-5B16-49B4-12E8-F1934E8AE60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2B8693F-897E-E12A-18D3-7902D06338C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F056900-75D0-33EC-BF00-4D104275D791}"/>
              </a:ext>
            </a:extLst>
          </p:cNvPr>
          <p:cNvSpPr>
            <a:spLocks noGrp="1"/>
          </p:cNvSpPr>
          <p:nvPr>
            <p:ph type="dt" sz="half" idx="10"/>
          </p:nvPr>
        </p:nvSpPr>
        <p:spPr/>
        <p:txBody>
          <a:bodyPr/>
          <a:lstStyle/>
          <a:p>
            <a:fld id="{EA7EEA1C-5B7C-4E37-9FBA-5C500717ADC9}" type="datetime1">
              <a:rPr lang="en-US" smtClean="0"/>
              <a:t>4/18/2023</a:t>
            </a:fld>
            <a:endParaRPr lang="en-US" dirty="0"/>
          </a:p>
        </p:txBody>
      </p:sp>
      <p:sp>
        <p:nvSpPr>
          <p:cNvPr id="5" name="Footer Placeholder 4">
            <a:extLst>
              <a:ext uri="{FF2B5EF4-FFF2-40B4-BE49-F238E27FC236}">
                <a16:creationId xmlns:a16="http://schemas.microsoft.com/office/drawing/2014/main" id="{A45CCCB8-A348-153D-3779-A7E4C590687D}"/>
              </a:ext>
            </a:extLst>
          </p:cNvPr>
          <p:cNvSpPr>
            <a:spLocks noGrp="1"/>
          </p:cNvSpPr>
          <p:nvPr>
            <p:ph type="ftr" sz="quarter" idx="11"/>
          </p:nvPr>
        </p:nvSpPr>
        <p:spPr/>
        <p:txBody>
          <a:bodyPr/>
          <a:lstStyle/>
          <a:p>
            <a:r>
              <a:rPr lang="en-US"/>
              <a:t>Reverse Mentoring for Cross-Generational Learning - Developing Leadership Soft Skills</a:t>
            </a:r>
            <a:endParaRPr lang="en-US" dirty="0"/>
          </a:p>
        </p:txBody>
      </p:sp>
      <p:sp>
        <p:nvSpPr>
          <p:cNvPr id="6" name="Slide Number Placeholder 5">
            <a:extLst>
              <a:ext uri="{FF2B5EF4-FFF2-40B4-BE49-F238E27FC236}">
                <a16:creationId xmlns:a16="http://schemas.microsoft.com/office/drawing/2014/main" id="{093FBD9A-1047-A16A-B4E7-9BCE5AAAA3A9}"/>
              </a:ext>
            </a:extLst>
          </p:cNvPr>
          <p:cNvSpPr>
            <a:spLocks noGrp="1"/>
          </p:cNvSpPr>
          <p:nvPr>
            <p:ph type="sldNum" sz="quarter" idx="12"/>
          </p:nvPr>
        </p:nvSpPr>
        <p:spPr/>
        <p:txBody>
          <a:bodyPr/>
          <a:lstStyle/>
          <a:p>
            <a:fld id="{103161EA-3838-4585-991A-9FE3F83376D8}" type="slidenum">
              <a:rPr lang="en-US" smtClean="0"/>
              <a:pPr/>
              <a:t>‹#›</a:t>
            </a:fld>
            <a:endParaRPr lang="en-US" dirty="0"/>
          </a:p>
        </p:txBody>
      </p:sp>
      <p:sp>
        <p:nvSpPr>
          <p:cNvPr id="7" name="Freeform 9">
            <a:extLst>
              <a:ext uri="{FF2B5EF4-FFF2-40B4-BE49-F238E27FC236}">
                <a16:creationId xmlns:a16="http://schemas.microsoft.com/office/drawing/2014/main" id="{207F1928-29C6-2850-E330-63E563041671}"/>
              </a:ext>
            </a:extLst>
          </p:cNvPr>
          <p:cNvSpPr>
            <a:spLocks/>
          </p:cNvSpPr>
          <p:nvPr userDrawn="1"/>
        </p:nvSpPr>
        <p:spPr bwMode="auto">
          <a:xfrm flipH="1">
            <a:off x="1143000" y="-762000"/>
            <a:ext cx="8001000" cy="25908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chemeClr val="accent4">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8">
            <a:extLst>
              <a:ext uri="{FF2B5EF4-FFF2-40B4-BE49-F238E27FC236}">
                <a16:creationId xmlns:a16="http://schemas.microsoft.com/office/drawing/2014/main" id="{F5A765A2-ACBC-AB9F-6BA5-4A4EAA9D33AC}"/>
              </a:ext>
            </a:extLst>
          </p:cNvPr>
          <p:cNvSpPr>
            <a:spLocks/>
          </p:cNvSpPr>
          <p:nvPr userDrawn="1"/>
        </p:nvSpPr>
        <p:spPr bwMode="auto">
          <a:xfrm flipH="1">
            <a:off x="1600200" y="-762000"/>
            <a:ext cx="7543800" cy="24384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Rectangle 3">
            <a:extLst>
              <a:ext uri="{FF2B5EF4-FFF2-40B4-BE49-F238E27FC236}">
                <a16:creationId xmlns:a16="http://schemas.microsoft.com/office/drawing/2014/main" id="{7D515CFF-9ED3-B5B5-7DF5-0A039284BD53}"/>
              </a:ext>
            </a:extLst>
          </p:cNvPr>
          <p:cNvSpPr>
            <a:spLocks noChangeArrowheads="1"/>
          </p:cNvSpPr>
          <p:nvPr userDrawn="1"/>
        </p:nvSpPr>
        <p:spPr bwMode="auto">
          <a:xfrm>
            <a:off x="0" y="5943600"/>
            <a:ext cx="9154274" cy="1066800"/>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chemeClr val="accent3">
              <a:lumMod val="5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10" name="Freeform 9">
            <a:extLst>
              <a:ext uri="{FF2B5EF4-FFF2-40B4-BE49-F238E27FC236}">
                <a16:creationId xmlns:a16="http://schemas.microsoft.com/office/drawing/2014/main" id="{082801D9-6D99-6788-2E1A-92C5D39E820D}"/>
              </a:ext>
            </a:extLst>
          </p:cNvPr>
          <p:cNvSpPr>
            <a:spLocks/>
          </p:cNvSpPr>
          <p:nvPr userDrawn="1"/>
        </p:nvSpPr>
        <p:spPr bwMode="auto">
          <a:xfrm flipV="1">
            <a:off x="0" y="3048000"/>
            <a:ext cx="8839200" cy="34290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chemeClr val="accent4">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8">
            <a:extLst>
              <a:ext uri="{FF2B5EF4-FFF2-40B4-BE49-F238E27FC236}">
                <a16:creationId xmlns:a16="http://schemas.microsoft.com/office/drawing/2014/main" id="{AA55751D-C163-CE73-E376-07E6B646553E}"/>
              </a:ext>
            </a:extLst>
          </p:cNvPr>
          <p:cNvSpPr>
            <a:spLocks/>
          </p:cNvSpPr>
          <p:nvPr userDrawn="1"/>
        </p:nvSpPr>
        <p:spPr bwMode="auto">
          <a:xfrm flipV="1">
            <a:off x="-1" y="3021106"/>
            <a:ext cx="8334103" cy="3227294"/>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chemeClr val="accent4">
              <a:alpha val="5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66548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6BBE-EEBC-7DFC-01EA-16D48DDC28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2FFF07-3CCE-1620-CF17-C417CFEECD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92EDD-C625-4139-F62B-416866281663}"/>
              </a:ext>
            </a:extLst>
          </p:cNvPr>
          <p:cNvSpPr>
            <a:spLocks noGrp="1"/>
          </p:cNvSpPr>
          <p:nvPr>
            <p:ph type="dt" sz="half" idx="10"/>
          </p:nvPr>
        </p:nvSpPr>
        <p:spPr/>
        <p:txBody>
          <a:bodyPr/>
          <a:lstStyle/>
          <a:p>
            <a:fld id="{FECF28EC-D7D4-45CA-A9D5-DE7D55AEBE92}" type="datetime1">
              <a:rPr lang="en-US" smtClean="0"/>
              <a:t>4/18/2023</a:t>
            </a:fld>
            <a:endParaRPr lang="en-US" dirty="0"/>
          </a:p>
        </p:txBody>
      </p:sp>
      <p:sp>
        <p:nvSpPr>
          <p:cNvPr id="5" name="Footer Placeholder 4">
            <a:extLst>
              <a:ext uri="{FF2B5EF4-FFF2-40B4-BE49-F238E27FC236}">
                <a16:creationId xmlns:a16="http://schemas.microsoft.com/office/drawing/2014/main" id="{F2A02347-F0F1-05FA-8DA2-73DF5082876A}"/>
              </a:ext>
            </a:extLst>
          </p:cNvPr>
          <p:cNvSpPr>
            <a:spLocks noGrp="1"/>
          </p:cNvSpPr>
          <p:nvPr>
            <p:ph type="ftr" sz="quarter" idx="11"/>
          </p:nvPr>
        </p:nvSpPr>
        <p:spPr/>
        <p:txBody>
          <a:bodyPr/>
          <a:lstStyle/>
          <a:p>
            <a:r>
              <a:rPr lang="en-US"/>
              <a:t>Reverse Mentoring for Cross-Generational Learning - Developing Leadership Soft Skills</a:t>
            </a:r>
            <a:endParaRPr lang="en-US" dirty="0"/>
          </a:p>
        </p:txBody>
      </p:sp>
      <p:sp>
        <p:nvSpPr>
          <p:cNvPr id="6" name="Slide Number Placeholder 5">
            <a:extLst>
              <a:ext uri="{FF2B5EF4-FFF2-40B4-BE49-F238E27FC236}">
                <a16:creationId xmlns:a16="http://schemas.microsoft.com/office/drawing/2014/main" id="{003F5497-7995-9F5D-F915-25AB15AE26CA}"/>
              </a:ext>
            </a:extLst>
          </p:cNvPr>
          <p:cNvSpPr>
            <a:spLocks noGrp="1"/>
          </p:cNvSpPr>
          <p:nvPr>
            <p:ph type="sldNum" sz="quarter" idx="12"/>
          </p:nvPr>
        </p:nvSpPr>
        <p:spPr/>
        <p:txBody>
          <a:bodyPr/>
          <a:lstStyle/>
          <a:p>
            <a:fld id="{103161EA-3838-4585-991A-9FE3F83376D8}" type="slidenum">
              <a:rPr lang="en-US" smtClean="0"/>
              <a:pPr/>
              <a:t>‹#›</a:t>
            </a:fld>
            <a:endParaRPr lang="en-US" dirty="0"/>
          </a:p>
        </p:txBody>
      </p:sp>
    </p:spTree>
    <p:extLst>
      <p:ext uri="{BB962C8B-B14F-4D97-AF65-F5344CB8AC3E}">
        <p14:creationId xmlns:p14="http://schemas.microsoft.com/office/powerpoint/2010/main" val="216996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5D790B-6836-317E-5A4A-2CF5ACBE689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53825C-50FB-AFDF-E408-05F685C5699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F2A3E-3166-D929-9B0C-221FDE1B59E3}"/>
              </a:ext>
            </a:extLst>
          </p:cNvPr>
          <p:cNvSpPr>
            <a:spLocks noGrp="1"/>
          </p:cNvSpPr>
          <p:nvPr>
            <p:ph type="dt" sz="half" idx="10"/>
          </p:nvPr>
        </p:nvSpPr>
        <p:spPr/>
        <p:txBody>
          <a:bodyPr/>
          <a:lstStyle/>
          <a:p>
            <a:fld id="{C9C3260F-8287-4513-9DCE-0BD9889B8F76}" type="datetime1">
              <a:rPr lang="en-US" smtClean="0"/>
              <a:t>4/18/2023</a:t>
            </a:fld>
            <a:endParaRPr lang="en-US" dirty="0"/>
          </a:p>
        </p:txBody>
      </p:sp>
      <p:sp>
        <p:nvSpPr>
          <p:cNvPr id="5" name="Footer Placeholder 4">
            <a:extLst>
              <a:ext uri="{FF2B5EF4-FFF2-40B4-BE49-F238E27FC236}">
                <a16:creationId xmlns:a16="http://schemas.microsoft.com/office/drawing/2014/main" id="{009A94E6-90F4-FBE0-D7B6-33FA473A4B21}"/>
              </a:ext>
            </a:extLst>
          </p:cNvPr>
          <p:cNvSpPr>
            <a:spLocks noGrp="1"/>
          </p:cNvSpPr>
          <p:nvPr>
            <p:ph type="ftr" sz="quarter" idx="11"/>
          </p:nvPr>
        </p:nvSpPr>
        <p:spPr/>
        <p:txBody>
          <a:bodyPr/>
          <a:lstStyle/>
          <a:p>
            <a:r>
              <a:rPr lang="en-US"/>
              <a:t>Reverse Mentoring for Cross-Generational Learning - Developing Leadership Soft Skills</a:t>
            </a:r>
            <a:endParaRPr lang="en-US" dirty="0"/>
          </a:p>
        </p:txBody>
      </p:sp>
      <p:sp>
        <p:nvSpPr>
          <p:cNvPr id="6" name="Slide Number Placeholder 5">
            <a:extLst>
              <a:ext uri="{FF2B5EF4-FFF2-40B4-BE49-F238E27FC236}">
                <a16:creationId xmlns:a16="http://schemas.microsoft.com/office/drawing/2014/main" id="{CFF243A9-2F39-D51E-3DDB-36D7AF0D4169}"/>
              </a:ext>
            </a:extLst>
          </p:cNvPr>
          <p:cNvSpPr>
            <a:spLocks noGrp="1"/>
          </p:cNvSpPr>
          <p:nvPr>
            <p:ph type="sldNum" sz="quarter" idx="12"/>
          </p:nvPr>
        </p:nvSpPr>
        <p:spPr/>
        <p:txBody>
          <a:bodyPr/>
          <a:lstStyle/>
          <a:p>
            <a:fld id="{103161EA-3838-4585-991A-9FE3F83376D8}" type="slidenum">
              <a:rPr lang="en-US" smtClean="0"/>
              <a:pPr/>
              <a:t>‹#›</a:t>
            </a:fld>
            <a:endParaRPr lang="en-US" dirty="0"/>
          </a:p>
        </p:txBody>
      </p:sp>
    </p:spTree>
    <p:extLst>
      <p:ext uri="{BB962C8B-B14F-4D97-AF65-F5344CB8AC3E}">
        <p14:creationId xmlns:p14="http://schemas.microsoft.com/office/powerpoint/2010/main" val="3291611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30A03-E9A2-4F80-5AF8-D2B4E7F27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2B39F-3AF3-A7FA-E604-54C78DE786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08D753-7CAA-5752-8A56-2FA9C8F48CAE}"/>
              </a:ext>
            </a:extLst>
          </p:cNvPr>
          <p:cNvSpPr>
            <a:spLocks noGrp="1"/>
          </p:cNvSpPr>
          <p:nvPr>
            <p:ph type="dt" sz="half" idx="10"/>
          </p:nvPr>
        </p:nvSpPr>
        <p:spPr/>
        <p:txBody>
          <a:bodyPr/>
          <a:lstStyle/>
          <a:p>
            <a:fld id="{A08D66CB-EBDA-41CB-BF4D-8BCED91D010F}" type="datetime1">
              <a:rPr lang="en-US" smtClean="0"/>
              <a:t>4/18/2023</a:t>
            </a:fld>
            <a:endParaRPr lang="en-US" dirty="0"/>
          </a:p>
        </p:txBody>
      </p:sp>
      <p:sp>
        <p:nvSpPr>
          <p:cNvPr id="5" name="Footer Placeholder 4">
            <a:extLst>
              <a:ext uri="{FF2B5EF4-FFF2-40B4-BE49-F238E27FC236}">
                <a16:creationId xmlns:a16="http://schemas.microsoft.com/office/drawing/2014/main" id="{CAE2A4DA-A5E6-7C83-D377-B6F948BCB382}"/>
              </a:ext>
            </a:extLst>
          </p:cNvPr>
          <p:cNvSpPr>
            <a:spLocks noGrp="1"/>
          </p:cNvSpPr>
          <p:nvPr>
            <p:ph type="ftr" sz="quarter" idx="11"/>
          </p:nvPr>
        </p:nvSpPr>
        <p:spPr/>
        <p:txBody>
          <a:bodyPr/>
          <a:lstStyle/>
          <a:p>
            <a:r>
              <a:rPr lang="en-US"/>
              <a:t>Reverse Mentoring for Cross-Generational Learning - Developing Leadership Soft Skills</a:t>
            </a:r>
            <a:endParaRPr lang="en-US" dirty="0"/>
          </a:p>
        </p:txBody>
      </p:sp>
      <p:sp>
        <p:nvSpPr>
          <p:cNvPr id="6" name="Slide Number Placeholder 5">
            <a:extLst>
              <a:ext uri="{FF2B5EF4-FFF2-40B4-BE49-F238E27FC236}">
                <a16:creationId xmlns:a16="http://schemas.microsoft.com/office/drawing/2014/main" id="{3273F78C-F7E4-31DD-C253-351BCA0DE204}"/>
              </a:ext>
            </a:extLst>
          </p:cNvPr>
          <p:cNvSpPr>
            <a:spLocks noGrp="1"/>
          </p:cNvSpPr>
          <p:nvPr>
            <p:ph type="sldNum" sz="quarter" idx="12"/>
          </p:nvPr>
        </p:nvSpPr>
        <p:spPr/>
        <p:txBody>
          <a:bodyPr/>
          <a:lstStyle/>
          <a:p>
            <a:fld id="{103161EA-3838-4585-991A-9FE3F83376D8}" type="slidenum">
              <a:rPr lang="en-US" smtClean="0"/>
              <a:pPr/>
              <a:t>‹#›</a:t>
            </a:fld>
            <a:endParaRPr lang="en-US" dirty="0"/>
          </a:p>
        </p:txBody>
      </p:sp>
    </p:spTree>
    <p:extLst>
      <p:ext uri="{BB962C8B-B14F-4D97-AF65-F5344CB8AC3E}">
        <p14:creationId xmlns:p14="http://schemas.microsoft.com/office/powerpoint/2010/main" val="1981966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8D019-6D05-0587-74A4-C8D3C7ADA21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94CC09-8362-C871-2FC8-ACAF8E7FB6B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8B7784-3B38-CE49-6B86-E1A5D659A85D}"/>
              </a:ext>
            </a:extLst>
          </p:cNvPr>
          <p:cNvSpPr>
            <a:spLocks noGrp="1"/>
          </p:cNvSpPr>
          <p:nvPr>
            <p:ph type="dt" sz="half" idx="10"/>
          </p:nvPr>
        </p:nvSpPr>
        <p:spPr/>
        <p:txBody>
          <a:bodyPr/>
          <a:lstStyle/>
          <a:p>
            <a:fld id="{3582DCFB-A628-4386-AC13-04D4DF9C637C}" type="datetime1">
              <a:rPr lang="en-US" smtClean="0"/>
              <a:t>4/18/2023</a:t>
            </a:fld>
            <a:endParaRPr lang="en-US" dirty="0"/>
          </a:p>
        </p:txBody>
      </p:sp>
      <p:sp>
        <p:nvSpPr>
          <p:cNvPr id="5" name="Footer Placeholder 4">
            <a:extLst>
              <a:ext uri="{FF2B5EF4-FFF2-40B4-BE49-F238E27FC236}">
                <a16:creationId xmlns:a16="http://schemas.microsoft.com/office/drawing/2014/main" id="{6B4AC76D-556F-B88D-B1B1-7D8EEA0202A1}"/>
              </a:ext>
            </a:extLst>
          </p:cNvPr>
          <p:cNvSpPr>
            <a:spLocks noGrp="1"/>
          </p:cNvSpPr>
          <p:nvPr>
            <p:ph type="ftr" sz="quarter" idx="11"/>
          </p:nvPr>
        </p:nvSpPr>
        <p:spPr/>
        <p:txBody>
          <a:bodyPr/>
          <a:lstStyle/>
          <a:p>
            <a:r>
              <a:rPr lang="en-US"/>
              <a:t>Reverse Mentoring for Cross-Generational Learning - Developing Leadership Soft Skills</a:t>
            </a:r>
            <a:endParaRPr lang="en-US" dirty="0"/>
          </a:p>
        </p:txBody>
      </p:sp>
      <p:sp>
        <p:nvSpPr>
          <p:cNvPr id="6" name="Slide Number Placeholder 5">
            <a:extLst>
              <a:ext uri="{FF2B5EF4-FFF2-40B4-BE49-F238E27FC236}">
                <a16:creationId xmlns:a16="http://schemas.microsoft.com/office/drawing/2014/main" id="{CCA247FD-4018-A8B3-8197-D8B2E907E06E}"/>
              </a:ext>
            </a:extLst>
          </p:cNvPr>
          <p:cNvSpPr>
            <a:spLocks noGrp="1"/>
          </p:cNvSpPr>
          <p:nvPr>
            <p:ph type="sldNum" sz="quarter" idx="12"/>
          </p:nvPr>
        </p:nvSpPr>
        <p:spPr/>
        <p:txBody>
          <a:bodyPr/>
          <a:lstStyle/>
          <a:p>
            <a:fld id="{103161EA-3838-4585-991A-9FE3F83376D8}" type="slidenum">
              <a:rPr lang="en-US" smtClean="0"/>
              <a:pPr/>
              <a:t>‹#›</a:t>
            </a:fld>
            <a:endParaRPr lang="en-US" dirty="0"/>
          </a:p>
        </p:txBody>
      </p:sp>
    </p:spTree>
    <p:extLst>
      <p:ext uri="{BB962C8B-B14F-4D97-AF65-F5344CB8AC3E}">
        <p14:creationId xmlns:p14="http://schemas.microsoft.com/office/powerpoint/2010/main" val="1163082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760B9-CD18-9F07-9652-0640730759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2F2CC7-F7BD-856E-F727-AA4D2AF2763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1EE56B-AB26-7720-B00C-5C8387EB5C6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CAE5AA-558B-CA2A-EDB4-D08F62740934}"/>
              </a:ext>
            </a:extLst>
          </p:cNvPr>
          <p:cNvSpPr>
            <a:spLocks noGrp="1"/>
          </p:cNvSpPr>
          <p:nvPr>
            <p:ph type="dt" sz="half" idx="10"/>
          </p:nvPr>
        </p:nvSpPr>
        <p:spPr/>
        <p:txBody>
          <a:bodyPr/>
          <a:lstStyle/>
          <a:p>
            <a:fld id="{20F5B025-3652-4BF0-8C3B-9C4D84E9ABF6}" type="datetime1">
              <a:rPr lang="en-US" smtClean="0"/>
              <a:t>4/18/2023</a:t>
            </a:fld>
            <a:endParaRPr lang="en-US" dirty="0"/>
          </a:p>
        </p:txBody>
      </p:sp>
      <p:sp>
        <p:nvSpPr>
          <p:cNvPr id="6" name="Footer Placeholder 5">
            <a:extLst>
              <a:ext uri="{FF2B5EF4-FFF2-40B4-BE49-F238E27FC236}">
                <a16:creationId xmlns:a16="http://schemas.microsoft.com/office/drawing/2014/main" id="{6DCFC185-952C-2367-3286-84A42673D413}"/>
              </a:ext>
            </a:extLst>
          </p:cNvPr>
          <p:cNvSpPr>
            <a:spLocks noGrp="1"/>
          </p:cNvSpPr>
          <p:nvPr>
            <p:ph type="ftr" sz="quarter" idx="11"/>
          </p:nvPr>
        </p:nvSpPr>
        <p:spPr/>
        <p:txBody>
          <a:bodyPr/>
          <a:lstStyle/>
          <a:p>
            <a:r>
              <a:rPr lang="en-US"/>
              <a:t>Reverse Mentoring for Cross-Generational Learning - Developing Leadership Soft Skills</a:t>
            </a:r>
            <a:endParaRPr lang="en-US" dirty="0"/>
          </a:p>
        </p:txBody>
      </p:sp>
      <p:sp>
        <p:nvSpPr>
          <p:cNvPr id="7" name="Slide Number Placeholder 6">
            <a:extLst>
              <a:ext uri="{FF2B5EF4-FFF2-40B4-BE49-F238E27FC236}">
                <a16:creationId xmlns:a16="http://schemas.microsoft.com/office/drawing/2014/main" id="{45B44528-3A96-6CC4-C534-F9D6CF0953D7}"/>
              </a:ext>
            </a:extLst>
          </p:cNvPr>
          <p:cNvSpPr>
            <a:spLocks noGrp="1"/>
          </p:cNvSpPr>
          <p:nvPr>
            <p:ph type="sldNum" sz="quarter" idx="12"/>
          </p:nvPr>
        </p:nvSpPr>
        <p:spPr/>
        <p:txBody>
          <a:bodyPr/>
          <a:lstStyle/>
          <a:p>
            <a:fld id="{103161EA-3838-4585-991A-9FE3F83376D8}" type="slidenum">
              <a:rPr lang="en-US" smtClean="0"/>
              <a:pPr/>
              <a:t>‹#›</a:t>
            </a:fld>
            <a:endParaRPr lang="en-US" dirty="0"/>
          </a:p>
        </p:txBody>
      </p:sp>
    </p:spTree>
    <p:extLst>
      <p:ext uri="{BB962C8B-B14F-4D97-AF65-F5344CB8AC3E}">
        <p14:creationId xmlns:p14="http://schemas.microsoft.com/office/powerpoint/2010/main" val="134080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D659D-2C83-5CE5-5128-A9FB5B47C56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298B61-669E-191A-5509-4FD845A11A7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97625BA-3A72-E03A-DC83-2EBB0C1F573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2A039-31D8-B290-06F0-F38811FF728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C8985-400D-03E1-E440-B135E99A1A1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C256D-F7AC-2A68-73DF-35CE3D33195B}"/>
              </a:ext>
            </a:extLst>
          </p:cNvPr>
          <p:cNvSpPr>
            <a:spLocks noGrp="1"/>
          </p:cNvSpPr>
          <p:nvPr>
            <p:ph type="dt" sz="half" idx="10"/>
          </p:nvPr>
        </p:nvSpPr>
        <p:spPr/>
        <p:txBody>
          <a:bodyPr/>
          <a:lstStyle/>
          <a:p>
            <a:fld id="{4856E911-9C13-497D-A6F5-9795362BF384}" type="datetime1">
              <a:rPr lang="en-US" smtClean="0"/>
              <a:t>4/18/2023</a:t>
            </a:fld>
            <a:endParaRPr lang="en-US" dirty="0"/>
          </a:p>
        </p:txBody>
      </p:sp>
      <p:sp>
        <p:nvSpPr>
          <p:cNvPr id="8" name="Footer Placeholder 7">
            <a:extLst>
              <a:ext uri="{FF2B5EF4-FFF2-40B4-BE49-F238E27FC236}">
                <a16:creationId xmlns:a16="http://schemas.microsoft.com/office/drawing/2014/main" id="{92EE7BD3-1948-68E9-33E5-481109E2D316}"/>
              </a:ext>
            </a:extLst>
          </p:cNvPr>
          <p:cNvSpPr>
            <a:spLocks noGrp="1"/>
          </p:cNvSpPr>
          <p:nvPr>
            <p:ph type="ftr" sz="quarter" idx="11"/>
          </p:nvPr>
        </p:nvSpPr>
        <p:spPr/>
        <p:txBody>
          <a:bodyPr/>
          <a:lstStyle/>
          <a:p>
            <a:r>
              <a:rPr lang="en-US"/>
              <a:t>Reverse Mentoring for Cross-Generational Learning - Developing Leadership Soft Skills</a:t>
            </a:r>
            <a:endParaRPr lang="en-US" dirty="0"/>
          </a:p>
        </p:txBody>
      </p:sp>
      <p:sp>
        <p:nvSpPr>
          <p:cNvPr id="9" name="Slide Number Placeholder 8">
            <a:extLst>
              <a:ext uri="{FF2B5EF4-FFF2-40B4-BE49-F238E27FC236}">
                <a16:creationId xmlns:a16="http://schemas.microsoft.com/office/drawing/2014/main" id="{35AEBAF6-6E76-2A58-D878-821DB0F0DB83}"/>
              </a:ext>
            </a:extLst>
          </p:cNvPr>
          <p:cNvSpPr>
            <a:spLocks noGrp="1"/>
          </p:cNvSpPr>
          <p:nvPr>
            <p:ph type="sldNum" sz="quarter" idx="12"/>
          </p:nvPr>
        </p:nvSpPr>
        <p:spPr/>
        <p:txBody>
          <a:bodyPr/>
          <a:lstStyle/>
          <a:p>
            <a:fld id="{103161EA-3838-4585-991A-9FE3F83376D8}" type="slidenum">
              <a:rPr lang="en-US" smtClean="0"/>
              <a:pPr/>
              <a:t>‹#›</a:t>
            </a:fld>
            <a:endParaRPr lang="en-US" dirty="0"/>
          </a:p>
        </p:txBody>
      </p:sp>
    </p:spTree>
    <p:extLst>
      <p:ext uri="{BB962C8B-B14F-4D97-AF65-F5344CB8AC3E}">
        <p14:creationId xmlns:p14="http://schemas.microsoft.com/office/powerpoint/2010/main" val="3329461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FAE9-BB05-D47F-D04F-C1FD86A65F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681024-816D-1C05-1B37-85CB6183D5CF}"/>
              </a:ext>
            </a:extLst>
          </p:cNvPr>
          <p:cNvSpPr>
            <a:spLocks noGrp="1"/>
          </p:cNvSpPr>
          <p:nvPr>
            <p:ph type="dt" sz="half" idx="10"/>
          </p:nvPr>
        </p:nvSpPr>
        <p:spPr/>
        <p:txBody>
          <a:bodyPr/>
          <a:lstStyle/>
          <a:p>
            <a:fld id="{FF165383-A5FA-4511-BA2E-85452AC0502E}" type="datetime1">
              <a:rPr lang="en-US" smtClean="0"/>
              <a:t>4/18/2023</a:t>
            </a:fld>
            <a:endParaRPr lang="en-US" dirty="0"/>
          </a:p>
        </p:txBody>
      </p:sp>
      <p:sp>
        <p:nvSpPr>
          <p:cNvPr id="4" name="Footer Placeholder 3">
            <a:extLst>
              <a:ext uri="{FF2B5EF4-FFF2-40B4-BE49-F238E27FC236}">
                <a16:creationId xmlns:a16="http://schemas.microsoft.com/office/drawing/2014/main" id="{38100CB8-D55E-EBC3-B389-964CC508CBA4}"/>
              </a:ext>
            </a:extLst>
          </p:cNvPr>
          <p:cNvSpPr>
            <a:spLocks noGrp="1"/>
          </p:cNvSpPr>
          <p:nvPr>
            <p:ph type="ftr" sz="quarter" idx="11"/>
          </p:nvPr>
        </p:nvSpPr>
        <p:spPr/>
        <p:txBody>
          <a:bodyPr/>
          <a:lstStyle/>
          <a:p>
            <a:r>
              <a:rPr lang="en-US"/>
              <a:t>Reverse Mentoring for Cross-Generational Learning - Developing Leadership Soft Skills</a:t>
            </a:r>
            <a:endParaRPr lang="en-US" dirty="0"/>
          </a:p>
        </p:txBody>
      </p:sp>
      <p:sp>
        <p:nvSpPr>
          <p:cNvPr id="5" name="Slide Number Placeholder 4">
            <a:extLst>
              <a:ext uri="{FF2B5EF4-FFF2-40B4-BE49-F238E27FC236}">
                <a16:creationId xmlns:a16="http://schemas.microsoft.com/office/drawing/2014/main" id="{A29E9264-5BE7-9310-D56C-F9036E70CF9E}"/>
              </a:ext>
            </a:extLst>
          </p:cNvPr>
          <p:cNvSpPr>
            <a:spLocks noGrp="1"/>
          </p:cNvSpPr>
          <p:nvPr>
            <p:ph type="sldNum" sz="quarter" idx="12"/>
          </p:nvPr>
        </p:nvSpPr>
        <p:spPr/>
        <p:txBody>
          <a:bodyPr/>
          <a:lstStyle/>
          <a:p>
            <a:fld id="{103161EA-3838-4585-991A-9FE3F83376D8}" type="slidenum">
              <a:rPr lang="en-US" smtClean="0"/>
              <a:pPr/>
              <a:t>‹#›</a:t>
            </a:fld>
            <a:endParaRPr lang="en-US" dirty="0"/>
          </a:p>
        </p:txBody>
      </p:sp>
    </p:spTree>
    <p:extLst>
      <p:ext uri="{BB962C8B-B14F-4D97-AF65-F5344CB8AC3E}">
        <p14:creationId xmlns:p14="http://schemas.microsoft.com/office/powerpoint/2010/main" val="3373535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9D3FDB-FFAA-3E0A-B228-433A611817FF}"/>
              </a:ext>
            </a:extLst>
          </p:cNvPr>
          <p:cNvSpPr>
            <a:spLocks noGrp="1"/>
          </p:cNvSpPr>
          <p:nvPr>
            <p:ph type="dt" sz="half" idx="10"/>
          </p:nvPr>
        </p:nvSpPr>
        <p:spPr/>
        <p:txBody>
          <a:bodyPr/>
          <a:lstStyle/>
          <a:p>
            <a:fld id="{4FA147E7-915D-4CD7-81AE-B58E1C782972}" type="datetime1">
              <a:rPr lang="en-US" smtClean="0"/>
              <a:t>4/18/2023</a:t>
            </a:fld>
            <a:endParaRPr lang="en-US" dirty="0"/>
          </a:p>
        </p:txBody>
      </p:sp>
      <p:sp>
        <p:nvSpPr>
          <p:cNvPr id="3" name="Footer Placeholder 2">
            <a:extLst>
              <a:ext uri="{FF2B5EF4-FFF2-40B4-BE49-F238E27FC236}">
                <a16:creationId xmlns:a16="http://schemas.microsoft.com/office/drawing/2014/main" id="{1A40A09E-9E61-5C27-E1C8-BC230CEA9CCA}"/>
              </a:ext>
            </a:extLst>
          </p:cNvPr>
          <p:cNvSpPr>
            <a:spLocks noGrp="1"/>
          </p:cNvSpPr>
          <p:nvPr>
            <p:ph type="ftr" sz="quarter" idx="11"/>
          </p:nvPr>
        </p:nvSpPr>
        <p:spPr/>
        <p:txBody>
          <a:bodyPr/>
          <a:lstStyle/>
          <a:p>
            <a:r>
              <a:rPr lang="en-US"/>
              <a:t>Reverse Mentoring for Cross-Generational Learning - Developing Leadership Soft Skills</a:t>
            </a:r>
            <a:endParaRPr lang="en-US" dirty="0"/>
          </a:p>
        </p:txBody>
      </p:sp>
      <p:sp>
        <p:nvSpPr>
          <p:cNvPr id="4" name="Slide Number Placeholder 3">
            <a:extLst>
              <a:ext uri="{FF2B5EF4-FFF2-40B4-BE49-F238E27FC236}">
                <a16:creationId xmlns:a16="http://schemas.microsoft.com/office/drawing/2014/main" id="{F05A6A33-6445-1DF3-835E-DA202521CC6B}"/>
              </a:ext>
            </a:extLst>
          </p:cNvPr>
          <p:cNvSpPr>
            <a:spLocks noGrp="1"/>
          </p:cNvSpPr>
          <p:nvPr>
            <p:ph type="sldNum" sz="quarter" idx="12"/>
          </p:nvPr>
        </p:nvSpPr>
        <p:spPr/>
        <p:txBody>
          <a:bodyPr/>
          <a:lstStyle/>
          <a:p>
            <a:fld id="{103161EA-3838-4585-991A-9FE3F83376D8}" type="slidenum">
              <a:rPr lang="en-US" smtClean="0"/>
              <a:pPr/>
              <a:t>‹#›</a:t>
            </a:fld>
            <a:endParaRPr lang="en-US" dirty="0"/>
          </a:p>
        </p:txBody>
      </p:sp>
    </p:spTree>
    <p:extLst>
      <p:ext uri="{BB962C8B-B14F-4D97-AF65-F5344CB8AC3E}">
        <p14:creationId xmlns:p14="http://schemas.microsoft.com/office/powerpoint/2010/main" val="3858359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2203-31B5-0A40-B5F9-466AE7777BA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C15A359-0A1C-F367-BF85-7CC313C381E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51132A-41CC-CC4B-1C7E-5C6C27781C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A5EB4E0-4E72-7D1C-4B07-5E0598B554CA}"/>
              </a:ext>
            </a:extLst>
          </p:cNvPr>
          <p:cNvSpPr>
            <a:spLocks noGrp="1"/>
          </p:cNvSpPr>
          <p:nvPr>
            <p:ph type="dt" sz="half" idx="10"/>
          </p:nvPr>
        </p:nvSpPr>
        <p:spPr/>
        <p:txBody>
          <a:bodyPr/>
          <a:lstStyle/>
          <a:p>
            <a:fld id="{4B3FFF7D-3D24-4561-99D4-FDD28FE32EAF}" type="datetime1">
              <a:rPr lang="en-US" smtClean="0"/>
              <a:t>4/18/2023</a:t>
            </a:fld>
            <a:endParaRPr lang="en-US" dirty="0"/>
          </a:p>
        </p:txBody>
      </p:sp>
      <p:sp>
        <p:nvSpPr>
          <p:cNvPr id="6" name="Footer Placeholder 5">
            <a:extLst>
              <a:ext uri="{FF2B5EF4-FFF2-40B4-BE49-F238E27FC236}">
                <a16:creationId xmlns:a16="http://schemas.microsoft.com/office/drawing/2014/main" id="{30104C8F-BB3B-7323-014A-519DBF9CBA47}"/>
              </a:ext>
            </a:extLst>
          </p:cNvPr>
          <p:cNvSpPr>
            <a:spLocks noGrp="1"/>
          </p:cNvSpPr>
          <p:nvPr>
            <p:ph type="ftr" sz="quarter" idx="11"/>
          </p:nvPr>
        </p:nvSpPr>
        <p:spPr/>
        <p:txBody>
          <a:bodyPr/>
          <a:lstStyle/>
          <a:p>
            <a:r>
              <a:rPr lang="en-US"/>
              <a:t>Reverse Mentoring for Cross-Generational Learning - Developing Leadership Soft Skills</a:t>
            </a:r>
            <a:endParaRPr lang="en-US" dirty="0"/>
          </a:p>
        </p:txBody>
      </p:sp>
      <p:sp>
        <p:nvSpPr>
          <p:cNvPr id="7" name="Slide Number Placeholder 6">
            <a:extLst>
              <a:ext uri="{FF2B5EF4-FFF2-40B4-BE49-F238E27FC236}">
                <a16:creationId xmlns:a16="http://schemas.microsoft.com/office/drawing/2014/main" id="{6C8A1BA2-E78A-823B-EDFC-C68BFC817783}"/>
              </a:ext>
            </a:extLst>
          </p:cNvPr>
          <p:cNvSpPr>
            <a:spLocks noGrp="1"/>
          </p:cNvSpPr>
          <p:nvPr>
            <p:ph type="sldNum" sz="quarter" idx="12"/>
          </p:nvPr>
        </p:nvSpPr>
        <p:spPr/>
        <p:txBody>
          <a:bodyPr/>
          <a:lstStyle/>
          <a:p>
            <a:fld id="{103161EA-3838-4585-991A-9FE3F83376D8}" type="slidenum">
              <a:rPr lang="en-US" smtClean="0"/>
              <a:pPr/>
              <a:t>‹#›</a:t>
            </a:fld>
            <a:endParaRPr lang="en-US" dirty="0"/>
          </a:p>
        </p:txBody>
      </p:sp>
    </p:spTree>
    <p:extLst>
      <p:ext uri="{BB962C8B-B14F-4D97-AF65-F5344CB8AC3E}">
        <p14:creationId xmlns:p14="http://schemas.microsoft.com/office/powerpoint/2010/main" val="2550016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1993D-385B-D4C5-6430-1C06E34B54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F77101A-23B9-10ED-7D50-6E8FDE478A0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A9D4047-BC69-D4B7-80EF-935AA0F687C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7A4B5AB-CD96-405E-1313-6373A00825CF}"/>
              </a:ext>
            </a:extLst>
          </p:cNvPr>
          <p:cNvSpPr>
            <a:spLocks noGrp="1"/>
          </p:cNvSpPr>
          <p:nvPr>
            <p:ph type="dt" sz="half" idx="10"/>
          </p:nvPr>
        </p:nvSpPr>
        <p:spPr/>
        <p:txBody>
          <a:bodyPr/>
          <a:lstStyle/>
          <a:p>
            <a:fld id="{BFCD83BA-780C-438A-AF47-1DB9B5E10B2B}" type="datetime1">
              <a:rPr lang="en-US" smtClean="0"/>
              <a:t>4/18/2023</a:t>
            </a:fld>
            <a:endParaRPr lang="en-US" dirty="0"/>
          </a:p>
        </p:txBody>
      </p:sp>
      <p:sp>
        <p:nvSpPr>
          <p:cNvPr id="6" name="Footer Placeholder 5">
            <a:extLst>
              <a:ext uri="{FF2B5EF4-FFF2-40B4-BE49-F238E27FC236}">
                <a16:creationId xmlns:a16="http://schemas.microsoft.com/office/drawing/2014/main" id="{5D34F633-F1C5-1EEA-A5DF-6561D4B3B25D}"/>
              </a:ext>
            </a:extLst>
          </p:cNvPr>
          <p:cNvSpPr>
            <a:spLocks noGrp="1"/>
          </p:cNvSpPr>
          <p:nvPr>
            <p:ph type="ftr" sz="quarter" idx="11"/>
          </p:nvPr>
        </p:nvSpPr>
        <p:spPr/>
        <p:txBody>
          <a:bodyPr/>
          <a:lstStyle/>
          <a:p>
            <a:r>
              <a:rPr lang="en-US"/>
              <a:t>Reverse Mentoring for Cross-Generational Learning - Developing Leadership Soft Skills</a:t>
            </a:r>
            <a:endParaRPr lang="en-US" dirty="0"/>
          </a:p>
        </p:txBody>
      </p:sp>
      <p:sp>
        <p:nvSpPr>
          <p:cNvPr id="7" name="Slide Number Placeholder 6">
            <a:extLst>
              <a:ext uri="{FF2B5EF4-FFF2-40B4-BE49-F238E27FC236}">
                <a16:creationId xmlns:a16="http://schemas.microsoft.com/office/drawing/2014/main" id="{9363E80D-71A2-645C-8163-F715F2F27E90}"/>
              </a:ext>
            </a:extLst>
          </p:cNvPr>
          <p:cNvSpPr>
            <a:spLocks noGrp="1"/>
          </p:cNvSpPr>
          <p:nvPr>
            <p:ph type="sldNum" sz="quarter" idx="12"/>
          </p:nvPr>
        </p:nvSpPr>
        <p:spPr/>
        <p:txBody>
          <a:bodyPr/>
          <a:lstStyle/>
          <a:p>
            <a:fld id="{103161EA-3838-4585-991A-9FE3F83376D8}" type="slidenum">
              <a:rPr lang="en-US" smtClean="0"/>
              <a:pPr/>
              <a:t>‹#›</a:t>
            </a:fld>
            <a:endParaRPr lang="en-US" dirty="0"/>
          </a:p>
        </p:txBody>
      </p:sp>
    </p:spTree>
    <p:extLst>
      <p:ext uri="{BB962C8B-B14F-4D97-AF65-F5344CB8AC3E}">
        <p14:creationId xmlns:p14="http://schemas.microsoft.com/office/powerpoint/2010/main" val="1177522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C8E1A-CE3B-1A6C-DB0F-0630A12D7CF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1FB2AD-005A-F5FE-2B21-52D8C1198B4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228DCB-C1A8-2663-C9BA-7F61703F825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935B587-174C-4E3D-BDA9-74E418D86AEC}" type="datetime1">
              <a:rPr lang="en-US" smtClean="0"/>
              <a:t>4/18/2023</a:t>
            </a:fld>
            <a:endParaRPr lang="en-US" dirty="0"/>
          </a:p>
        </p:txBody>
      </p:sp>
      <p:sp>
        <p:nvSpPr>
          <p:cNvPr id="5" name="Footer Placeholder 4">
            <a:extLst>
              <a:ext uri="{FF2B5EF4-FFF2-40B4-BE49-F238E27FC236}">
                <a16:creationId xmlns:a16="http://schemas.microsoft.com/office/drawing/2014/main" id="{3DDB85BA-4E83-7976-C3C9-D52FE2E448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Reverse Mentoring for Cross-Generational Learning - Developing Leadership Soft Skills</a:t>
            </a:r>
            <a:endParaRPr lang="en-US" dirty="0"/>
          </a:p>
        </p:txBody>
      </p:sp>
      <p:sp>
        <p:nvSpPr>
          <p:cNvPr id="6" name="Slide Number Placeholder 5">
            <a:extLst>
              <a:ext uri="{FF2B5EF4-FFF2-40B4-BE49-F238E27FC236}">
                <a16:creationId xmlns:a16="http://schemas.microsoft.com/office/drawing/2014/main" id="{FA5925DF-24E4-C59F-16D6-795B41B9472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161EA-3838-4585-991A-9FE3F83376D8}" type="slidenum">
              <a:rPr lang="en-US" smtClean="0"/>
              <a:pPr/>
              <a:t>‹#›</a:t>
            </a:fld>
            <a:endParaRPr lang="en-US" dirty="0"/>
          </a:p>
        </p:txBody>
      </p:sp>
    </p:spTree>
    <p:extLst>
      <p:ext uri="{BB962C8B-B14F-4D97-AF65-F5344CB8AC3E}">
        <p14:creationId xmlns:p14="http://schemas.microsoft.com/office/powerpoint/2010/main" val="6693313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killogy.com/wp-content/uploads/2015/09/Core-Ability-Model-Leadership-Mastery.pn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investopedia.com/terms/s/social-economics.asp" TargetMode="Externa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www.tccgrp.com/pdfs/buildingthecapacityofcapacitybuilders.pdf"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investopedia.com/terms/s/social-economics.as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681340" y="1360481"/>
            <a:ext cx="3454005" cy="2387600"/>
          </a:xfrm>
        </p:spPr>
        <p:txBody>
          <a:bodyPr>
            <a:normAutofit fontScale="90000"/>
          </a:bodyPr>
          <a:lstStyle/>
          <a:p>
            <a:pPr algn="l"/>
            <a:r>
              <a:rPr lang="en-US" altLang="en-US" sz="2400" i="1" dirty="0">
                <a:solidFill>
                  <a:schemeClr val="bg1"/>
                </a:solidFill>
                <a:effectLst>
                  <a:outerShdw blurRad="38100" dist="38100" dir="2700000" algn="tl">
                    <a:srgbClr val="000000">
                      <a:alpha val="43137"/>
                    </a:srgbClr>
                  </a:outerShdw>
                </a:effectLst>
                <a:latin typeface="+mn-lt"/>
              </a:rPr>
              <a:t>Reverse Mentoring for </a:t>
            </a:r>
            <a:br>
              <a:rPr lang="en-US" altLang="en-US" sz="2400" i="1" dirty="0">
                <a:solidFill>
                  <a:schemeClr val="bg1"/>
                </a:solidFill>
                <a:effectLst>
                  <a:outerShdw blurRad="38100" dist="38100" dir="2700000" algn="tl">
                    <a:srgbClr val="000000">
                      <a:alpha val="43137"/>
                    </a:srgbClr>
                  </a:outerShdw>
                </a:effectLst>
                <a:latin typeface="+mn-lt"/>
              </a:rPr>
            </a:br>
            <a:r>
              <a:rPr lang="en-US" altLang="en-US" sz="2400" i="1" dirty="0">
                <a:solidFill>
                  <a:schemeClr val="bg1"/>
                </a:solidFill>
                <a:effectLst>
                  <a:outerShdw blurRad="38100" dist="38100" dir="2700000" algn="tl">
                    <a:srgbClr val="000000">
                      <a:alpha val="43137"/>
                    </a:srgbClr>
                  </a:outerShdw>
                </a:effectLst>
                <a:latin typeface="+mn-lt"/>
              </a:rPr>
              <a:t>Cross-Generational Learning</a:t>
            </a:r>
            <a:br>
              <a:rPr lang="en-US" altLang="en-US" sz="2400" dirty="0">
                <a:solidFill>
                  <a:schemeClr val="bg1"/>
                </a:solidFill>
                <a:latin typeface="+mn-lt"/>
              </a:rPr>
            </a:br>
            <a:r>
              <a:rPr lang="en-US" altLang="en-US" sz="2400" b="1" i="1" dirty="0">
                <a:solidFill>
                  <a:schemeClr val="bg1"/>
                </a:solidFill>
                <a:latin typeface="+mn-lt"/>
                <a:cs typeface="Arial" pitchFamily="34" charset="0"/>
              </a:rPr>
              <a:t>Developing Leadership </a:t>
            </a:r>
            <a:br>
              <a:rPr lang="en-US" altLang="en-US" sz="2400" b="1" i="1" dirty="0">
                <a:solidFill>
                  <a:schemeClr val="bg1"/>
                </a:solidFill>
                <a:latin typeface="+mn-lt"/>
                <a:cs typeface="Arial" pitchFamily="34" charset="0"/>
              </a:rPr>
            </a:br>
            <a:r>
              <a:rPr lang="en-US" altLang="en-US" sz="2400" b="1" i="1" dirty="0">
                <a:solidFill>
                  <a:schemeClr val="bg1"/>
                </a:solidFill>
                <a:latin typeface="+mn-lt"/>
                <a:cs typeface="Arial" pitchFamily="34" charset="0"/>
              </a:rPr>
              <a:t>Soft Skills </a:t>
            </a:r>
            <a:br>
              <a:rPr lang="en-US" altLang="en-US" sz="2400" b="1" i="1" dirty="0">
                <a:solidFill>
                  <a:schemeClr val="bg1"/>
                </a:solidFill>
                <a:latin typeface="+mn-lt"/>
                <a:cs typeface="Arial" pitchFamily="34" charset="0"/>
              </a:rPr>
            </a:br>
            <a:br>
              <a:rPr lang="en-US" altLang="en-US" sz="2400" b="1" i="1" dirty="0">
                <a:solidFill>
                  <a:schemeClr val="bg1"/>
                </a:solidFill>
                <a:latin typeface="+mn-lt"/>
                <a:cs typeface="Arial" pitchFamily="34" charset="0"/>
              </a:rPr>
            </a:br>
            <a:r>
              <a:rPr lang="en-US" altLang="en-US" sz="2400" b="1" i="1" dirty="0">
                <a:solidFill>
                  <a:schemeClr val="bg1"/>
                </a:solidFill>
                <a:latin typeface="+mn-lt"/>
                <a:cs typeface="Arial" pitchFamily="34" charset="0"/>
              </a:rPr>
              <a:t>Diversity In the Classroom</a:t>
            </a:r>
            <a:br>
              <a:rPr lang="en-US" altLang="en-US" sz="2400" b="1" i="1" dirty="0">
                <a:solidFill>
                  <a:schemeClr val="bg1"/>
                </a:solidFill>
                <a:latin typeface="+mn-lt"/>
                <a:cs typeface="Arial" pitchFamily="34" charset="0"/>
              </a:rPr>
            </a:br>
            <a:r>
              <a:rPr lang="en-US" altLang="en-US" sz="2400" b="1" i="1" dirty="0">
                <a:solidFill>
                  <a:schemeClr val="bg1"/>
                </a:solidFill>
                <a:latin typeface="+mn-lt"/>
                <a:cs typeface="Arial" pitchFamily="34" charset="0"/>
              </a:rPr>
              <a:t>Dr. </a:t>
            </a:r>
            <a:r>
              <a:rPr lang="en-US" altLang="en-US" sz="2400" b="1" i="1" dirty="0" err="1">
                <a:solidFill>
                  <a:schemeClr val="bg1"/>
                </a:solidFill>
                <a:latin typeface="+mn-lt"/>
                <a:cs typeface="Arial" pitchFamily="34" charset="0"/>
              </a:rPr>
              <a:t>Veronic</a:t>
            </a:r>
            <a:r>
              <a:rPr lang="en-US" altLang="en-US" sz="2400" b="1" i="1" dirty="0">
                <a:solidFill>
                  <a:schemeClr val="bg1"/>
                </a:solidFill>
                <a:latin typeface="+mn-lt"/>
                <a:cs typeface="Arial" pitchFamily="34" charset="0"/>
              </a:rPr>
              <a:t> Thomas</a:t>
            </a:r>
            <a:endParaRPr lang="en-US" sz="2400" b="1" dirty="0">
              <a:solidFill>
                <a:schemeClr val="bg1"/>
              </a:solidFill>
              <a:latin typeface="+mn-lt"/>
            </a:endParaRPr>
          </a:p>
        </p:txBody>
      </p:sp>
      <p:sp>
        <p:nvSpPr>
          <p:cNvPr id="5" name="Subtitle 4"/>
          <p:cNvSpPr>
            <a:spLocks noGrp="1"/>
          </p:cNvSpPr>
          <p:nvPr>
            <p:ph type="subTitle" idx="1"/>
          </p:nvPr>
        </p:nvSpPr>
        <p:spPr>
          <a:xfrm>
            <a:off x="681340" y="3840156"/>
            <a:ext cx="3454005" cy="1655762"/>
          </a:xfrm>
        </p:spPr>
        <p:txBody>
          <a:bodyPr>
            <a:normAutofit/>
          </a:bodyPr>
          <a:lstStyle/>
          <a:p>
            <a:pPr algn="l"/>
            <a:endParaRPr lang="en-US" sz="1700">
              <a:solidFill>
                <a:schemeClr val="bg1"/>
              </a:solidFill>
            </a:endParaRPr>
          </a:p>
          <a:p>
            <a:pPr algn="l"/>
            <a:endParaRPr lang="en-US" sz="1700">
              <a:solidFill>
                <a:schemeClr val="bg1"/>
              </a:solidFill>
            </a:endParaRPr>
          </a:p>
          <a:p>
            <a:pPr algn="l"/>
            <a:endParaRPr lang="en-US" sz="1700">
              <a:solidFill>
                <a:schemeClr val="bg1"/>
              </a:solidFill>
            </a:endParaRPr>
          </a:p>
          <a:p>
            <a:pPr algn="l"/>
            <a:r>
              <a:rPr lang="en-US" altLang="en-US" sz="1700" b="1">
                <a:solidFill>
                  <a:schemeClr val="bg1"/>
                </a:solidFill>
              </a:rPr>
              <a:t>Casandra S. Latney</a:t>
            </a:r>
          </a:p>
          <a:p>
            <a:pPr algn="l"/>
            <a:endParaRPr lang="en-US" altLang="en-US" sz="1700" b="1">
              <a:solidFill>
                <a:schemeClr val="bg1"/>
              </a:solidFill>
            </a:endParaRPr>
          </a:p>
        </p:txBody>
      </p:sp>
      <p:pic>
        <p:nvPicPr>
          <p:cNvPr id="7" name="Video 6">
            <a:extLst>
              <a:ext uri="{FF2B5EF4-FFF2-40B4-BE49-F238E27FC236}">
                <a16:creationId xmlns:a16="http://schemas.microsoft.com/office/drawing/2014/main" id="{81B5BADA-3181-39D3-4CCD-C2689541735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l="16516" r="8269" b="-1"/>
          <a:stretch/>
        </p:blipFill>
        <p:spPr>
          <a:xfrm>
            <a:off x="4294432" y="1769472"/>
            <a:ext cx="4438051" cy="3319055"/>
          </a:xfrm>
          <a:prstGeom prst="rect">
            <a:avLst/>
          </a:prstGeom>
        </p:spPr>
      </p:pic>
      <p:sp>
        <p:nvSpPr>
          <p:cNvPr id="14" name="Rectangle 13">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535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5">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itle 3"/>
          <p:cNvSpPr>
            <a:spLocks noGrp="1"/>
          </p:cNvSpPr>
          <p:nvPr>
            <p:ph type="ctrTitle"/>
          </p:nvPr>
        </p:nvSpPr>
        <p:spPr>
          <a:xfrm>
            <a:off x="4663439" y="669925"/>
            <a:ext cx="3476707" cy="1325563"/>
          </a:xfrm>
        </p:spPr>
        <p:txBody>
          <a:bodyPr vert="horz" lIns="91440" tIns="45720" rIns="91440" bIns="45720" rtlCol="0" anchor="b">
            <a:normAutofit/>
          </a:bodyPr>
          <a:lstStyle/>
          <a:p>
            <a:pPr algn="l" defTabSz="914400"/>
            <a:r>
              <a:rPr lang="en-US" sz="2800" i="1" kern="1200" dirty="0">
                <a:solidFill>
                  <a:schemeClr val="bg1"/>
                </a:solidFill>
                <a:effectLst>
                  <a:outerShdw blurRad="38100" dist="38100" dir="2700000" algn="tl">
                    <a:srgbClr val="000000">
                      <a:alpha val="43137"/>
                    </a:srgbClr>
                  </a:outerShdw>
                </a:effectLst>
                <a:latin typeface="+mj-lt"/>
                <a:ea typeface="+mj-ea"/>
                <a:cs typeface="+mj-cs"/>
              </a:rPr>
              <a:t>Leadership and training curriculum benefits</a:t>
            </a:r>
            <a:endParaRPr lang="en-US" sz="2800" kern="1200" dirty="0">
              <a:solidFill>
                <a:schemeClr val="bg1"/>
              </a:solidFill>
              <a:latin typeface="+mj-lt"/>
              <a:ea typeface="+mj-ea"/>
              <a:cs typeface="+mj-cs"/>
            </a:endParaRPr>
          </a:p>
        </p:txBody>
      </p:sp>
      <p:pic>
        <p:nvPicPr>
          <p:cNvPr id="9" name="Graphic 8" descr="Classroom">
            <a:extLst>
              <a:ext uri="{FF2B5EF4-FFF2-40B4-BE49-F238E27FC236}">
                <a16:creationId xmlns:a16="http://schemas.microsoft.com/office/drawing/2014/main" id="{B1578A60-E497-3EB7-7F65-BFA3232CF7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186" y="1271587"/>
            <a:ext cx="4027639" cy="4314826"/>
          </a:xfrm>
          <a:prstGeom prst="rect">
            <a:avLst/>
          </a:prstGeom>
        </p:spPr>
      </p:pic>
      <p:cxnSp>
        <p:nvCxnSpPr>
          <p:cNvPr id="34" name="Straight Connector 37">
            <a:extLst>
              <a:ext uri="{FF2B5EF4-FFF2-40B4-BE49-F238E27FC236}">
                <a16:creationId xmlns:a16="http://schemas.microsoft.com/office/drawing/2014/main" id="{CEA14AE1-71AB-4B18-826E-F563FF4288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7187"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663440" y="2026340"/>
            <a:ext cx="44805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ubtitle 4"/>
          <p:cNvSpPr>
            <a:spLocks noGrp="1"/>
          </p:cNvSpPr>
          <p:nvPr>
            <p:ph type="subTitle" idx="1"/>
          </p:nvPr>
        </p:nvSpPr>
        <p:spPr>
          <a:xfrm>
            <a:off x="4663439" y="2400304"/>
            <a:ext cx="3476707" cy="3441692"/>
          </a:xfrm>
        </p:spPr>
        <p:txBody>
          <a:bodyPr vert="horz" lIns="91440" tIns="45720" rIns="91440" bIns="45720" rtlCol="0">
            <a:normAutofit/>
          </a:bodyPr>
          <a:lstStyle/>
          <a:p>
            <a:pPr indent="-228600" algn="l" defTabSz="914400">
              <a:buFont typeface="Arial" panose="020B0604020202020204" pitchFamily="34" charset="0"/>
              <a:buChar char="•"/>
            </a:pPr>
            <a:endParaRPr lang="en-US" sz="1700" dirty="0">
              <a:solidFill>
                <a:schemeClr val="bg1"/>
              </a:solidFill>
            </a:endParaRPr>
          </a:p>
          <a:p>
            <a:pPr indent="-228600" algn="l" defTabSz="914400">
              <a:buFont typeface="Arial" panose="020B0604020202020204" pitchFamily="34" charset="0"/>
              <a:buChar char="•"/>
            </a:pPr>
            <a:endParaRPr lang="en-US" sz="1700" dirty="0">
              <a:solidFill>
                <a:schemeClr val="bg1"/>
              </a:solidFill>
            </a:endParaRPr>
          </a:p>
          <a:p>
            <a:pPr indent="-228600" algn="l" defTabSz="914400">
              <a:buFont typeface="Arial" panose="020B0604020202020204" pitchFamily="34" charset="0"/>
              <a:buChar char="•"/>
            </a:pPr>
            <a:endParaRPr lang="en-US" sz="1700" dirty="0">
              <a:solidFill>
                <a:schemeClr val="bg1"/>
              </a:solidFill>
            </a:endParaRPr>
          </a:p>
          <a:p>
            <a:pPr indent="-228600" algn="l" defTabSz="914400">
              <a:buFont typeface="Arial" panose="020B0604020202020204" pitchFamily="34" charset="0"/>
              <a:buChar char="•"/>
            </a:pPr>
            <a:endParaRPr lang="en-US" altLang="en-US" sz="1700" b="1" dirty="0">
              <a:solidFill>
                <a:schemeClr val="bg1"/>
              </a:solidFill>
            </a:endParaRPr>
          </a:p>
        </p:txBody>
      </p:sp>
      <p:sp>
        <p:nvSpPr>
          <p:cNvPr id="3" name="TextBox 2">
            <a:extLst>
              <a:ext uri="{FF2B5EF4-FFF2-40B4-BE49-F238E27FC236}">
                <a16:creationId xmlns:a16="http://schemas.microsoft.com/office/drawing/2014/main" id="{13749BCE-EBB2-5D3C-3AE6-BCFF92DD87B1}"/>
              </a:ext>
            </a:extLst>
          </p:cNvPr>
          <p:cNvSpPr txBox="1"/>
          <p:nvPr/>
        </p:nvSpPr>
        <p:spPr>
          <a:xfrm>
            <a:off x="4539737" y="2590800"/>
            <a:ext cx="4314826" cy="1831271"/>
          </a:xfrm>
          <a:prstGeom prst="rect">
            <a:avLst/>
          </a:prstGeom>
          <a:noFill/>
        </p:spPr>
        <p:txBody>
          <a:bodyPr wrap="square">
            <a:spAutoFit/>
          </a:bodyPr>
          <a:lstStyle/>
          <a:p>
            <a:pPr algn="l">
              <a:spcAft>
                <a:spcPts val="600"/>
              </a:spcAft>
            </a:pPr>
            <a:r>
              <a:rPr lang="en-US" sz="1800" b="1" dirty="0">
                <a:solidFill>
                  <a:schemeClr val="bg1"/>
                </a:solidFill>
              </a:rPr>
              <a:t>The curriculum will aid </a:t>
            </a:r>
            <a:r>
              <a:rPr lang="en-US" b="1" dirty="0">
                <a:solidFill>
                  <a:schemeClr val="bg1"/>
                </a:solidFill>
              </a:rPr>
              <a:t>students</a:t>
            </a:r>
            <a:r>
              <a:rPr lang="en-US" sz="1800" b="1" dirty="0">
                <a:solidFill>
                  <a:schemeClr val="bg1"/>
                </a:solidFill>
              </a:rPr>
              <a:t> in learning about themselves on </a:t>
            </a:r>
            <a:r>
              <a:rPr lang="en-US" b="1" dirty="0">
                <a:solidFill>
                  <a:schemeClr val="bg1"/>
                </a:solidFill>
              </a:rPr>
              <a:t>as a leader </a:t>
            </a:r>
            <a:r>
              <a:rPr lang="en-US" sz="1800" b="1" dirty="0">
                <a:solidFill>
                  <a:schemeClr val="bg1"/>
                </a:solidFill>
              </a:rPr>
              <a:t>and how to relate to others and gain a deeper understanding of what being a Leader IN and OUT of the classroom for individual or group study</a:t>
            </a:r>
            <a:r>
              <a:rPr lang="en-US" sz="2300" b="1" dirty="0">
                <a:solidFill>
                  <a:schemeClr val="bg1"/>
                </a:solidFill>
              </a:rPr>
              <a:t>.</a:t>
            </a:r>
          </a:p>
        </p:txBody>
      </p:sp>
    </p:spTree>
    <p:extLst>
      <p:ext uri="{BB962C8B-B14F-4D97-AF65-F5344CB8AC3E}">
        <p14:creationId xmlns:p14="http://schemas.microsoft.com/office/powerpoint/2010/main" val="2873126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16A2C97-2034-49DC-FD3C-C061BD635B21}"/>
              </a:ext>
            </a:extLst>
          </p:cNvPr>
          <p:cNvSpPr>
            <a:spLocks noGrp="1"/>
          </p:cNvSpPr>
          <p:nvPr>
            <p:ph type="title"/>
          </p:nvPr>
        </p:nvSpPr>
        <p:spPr>
          <a:xfrm>
            <a:off x="628649" y="388308"/>
            <a:ext cx="5391742" cy="1021424"/>
          </a:xfrm>
        </p:spPr>
        <p:txBody>
          <a:bodyPr vert="horz" lIns="91440" tIns="45720" rIns="91440" bIns="45720" rtlCol="0" anchor="b">
            <a:normAutofit/>
          </a:bodyPr>
          <a:lstStyle/>
          <a:p>
            <a:pPr defTabSz="914400"/>
            <a:r>
              <a:rPr lang="en-US" sz="3500" kern="1200" dirty="0">
                <a:solidFill>
                  <a:schemeClr val="bg1"/>
                </a:solidFill>
                <a:latin typeface="+mj-lt"/>
                <a:ea typeface="+mj-ea"/>
                <a:cs typeface="+mj-cs"/>
              </a:rPr>
              <a:t>Assessment Tools</a:t>
            </a:r>
          </a:p>
        </p:txBody>
      </p:sp>
      <p:cxnSp>
        <p:nvCxnSpPr>
          <p:cNvPr id="48" name="Straight Connector 4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440584"/>
            <a:ext cx="602039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7C2F6CE-0CF2-4DDD-85F5-96799A328F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123608" y="6267491"/>
            <a:ext cx="602039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606BFAE-3795-A838-29A9-4FC0CCF601F1}"/>
              </a:ext>
            </a:extLst>
          </p:cNvPr>
          <p:cNvSpPr>
            <a:spLocks noGrp="1"/>
          </p:cNvSpPr>
          <p:nvPr>
            <p:ph type="ftr" sz="quarter" idx="11"/>
          </p:nvPr>
        </p:nvSpPr>
        <p:spPr>
          <a:xfrm>
            <a:off x="3028950" y="6356350"/>
            <a:ext cx="3086100" cy="365125"/>
          </a:xfrm>
        </p:spPr>
        <p:txBody>
          <a:bodyPr vert="horz" lIns="91440" tIns="45720" rIns="91440" bIns="45720" rtlCol="0">
            <a:normAutofit/>
          </a:bodyPr>
          <a:lstStyle/>
          <a:p>
            <a:pPr>
              <a:lnSpc>
                <a:spcPct val="90000"/>
              </a:lnSpc>
              <a:spcAft>
                <a:spcPts val="600"/>
              </a:spcAft>
            </a:pPr>
            <a:r>
              <a:rPr lang="en-US" kern="1200" dirty="0">
                <a:solidFill>
                  <a:schemeClr val="bg1">
                    <a:lumMod val="50000"/>
                  </a:schemeClr>
                </a:solidFill>
                <a:latin typeface="+mn-lt"/>
                <a:ea typeface="+mn-ea"/>
                <a:cs typeface="+mn-cs"/>
              </a:rPr>
              <a:t>Reverse Mentoring for Cross-Generational Learning - Developing Leadership Soft Skills</a:t>
            </a:r>
          </a:p>
        </p:txBody>
      </p:sp>
      <p:sp>
        <p:nvSpPr>
          <p:cNvPr id="8" name="TextBox 7">
            <a:extLst>
              <a:ext uri="{FF2B5EF4-FFF2-40B4-BE49-F238E27FC236}">
                <a16:creationId xmlns:a16="http://schemas.microsoft.com/office/drawing/2014/main" id="{A24BC089-CF25-AB21-3619-EAA497682D35}"/>
              </a:ext>
            </a:extLst>
          </p:cNvPr>
          <p:cNvSpPr txBox="1"/>
          <p:nvPr/>
        </p:nvSpPr>
        <p:spPr>
          <a:xfrm>
            <a:off x="948840" y="2402260"/>
            <a:ext cx="4385835" cy="334787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600" dirty="0"/>
          </a:p>
        </p:txBody>
      </p:sp>
      <p:graphicFrame>
        <p:nvGraphicFramePr>
          <p:cNvPr id="6" name="Table 6">
            <a:extLst>
              <a:ext uri="{FF2B5EF4-FFF2-40B4-BE49-F238E27FC236}">
                <a16:creationId xmlns:a16="http://schemas.microsoft.com/office/drawing/2014/main" id="{F992F2E0-6D87-2622-C882-7A12777E54E9}"/>
              </a:ext>
            </a:extLst>
          </p:cNvPr>
          <p:cNvGraphicFramePr>
            <a:graphicFrameLocks noGrp="1"/>
          </p:cNvGraphicFramePr>
          <p:nvPr>
            <p:ph idx="1"/>
            <p:extLst>
              <p:ext uri="{D42A27DB-BD31-4B8C-83A1-F6EECF244321}">
                <p14:modId xmlns:p14="http://schemas.microsoft.com/office/powerpoint/2010/main" val="2847447223"/>
              </p:ext>
            </p:extLst>
          </p:nvPr>
        </p:nvGraphicFramePr>
        <p:xfrm>
          <a:off x="1229736" y="1715407"/>
          <a:ext cx="6684529" cy="4241801"/>
        </p:xfrm>
        <a:graphic>
          <a:graphicData uri="http://schemas.openxmlformats.org/drawingml/2006/table">
            <a:tbl>
              <a:tblPr firstRow="1" bandRow="1">
                <a:tableStyleId>{5C22544A-7EE6-4342-B048-85BDC9FD1C3A}</a:tableStyleId>
              </a:tblPr>
              <a:tblGrid>
                <a:gridCol w="3041971">
                  <a:extLst>
                    <a:ext uri="{9D8B030D-6E8A-4147-A177-3AD203B41FA5}">
                      <a16:colId xmlns:a16="http://schemas.microsoft.com/office/drawing/2014/main" val="1688673592"/>
                    </a:ext>
                  </a:extLst>
                </a:gridCol>
                <a:gridCol w="3642558">
                  <a:extLst>
                    <a:ext uri="{9D8B030D-6E8A-4147-A177-3AD203B41FA5}">
                      <a16:colId xmlns:a16="http://schemas.microsoft.com/office/drawing/2014/main" val="4128195968"/>
                    </a:ext>
                  </a:extLst>
                </a:gridCol>
              </a:tblGrid>
              <a:tr h="304234">
                <a:tc>
                  <a:txBody>
                    <a:bodyPr/>
                    <a:lstStyle/>
                    <a:p>
                      <a:r>
                        <a:rPr lang="en-US" sz="1300" dirty="0"/>
                        <a:t>10 Best Leadership Assessment Tools</a:t>
                      </a:r>
                    </a:p>
                  </a:txBody>
                  <a:tcPr marL="74170" marR="74170" marT="37085" marB="37085"/>
                </a:tc>
                <a:tc>
                  <a:txBody>
                    <a:bodyPr/>
                    <a:lstStyle/>
                    <a:p>
                      <a:endParaRPr lang="en-US" sz="1300" dirty="0"/>
                    </a:p>
                  </a:txBody>
                  <a:tcPr marL="74170" marR="74170" marT="37085" marB="37085"/>
                </a:tc>
                <a:extLst>
                  <a:ext uri="{0D108BD9-81ED-4DB2-BD59-A6C34878D82A}">
                    <a16:rowId xmlns:a16="http://schemas.microsoft.com/office/drawing/2014/main" val="482627884"/>
                  </a:ext>
                </a:extLst>
              </a:tr>
              <a:tr h="3937567">
                <a:tc>
                  <a:txBody>
                    <a:bodyPr/>
                    <a:lstStyle/>
                    <a:p>
                      <a:pPr marL="342900" indent="-342900">
                        <a:buAutoNum type="arabicPeriod"/>
                      </a:pPr>
                      <a:r>
                        <a:rPr lang="en-US" sz="1200" dirty="0" err="1"/>
                        <a:t>SurveySparrow</a:t>
                      </a:r>
                      <a:r>
                        <a:rPr lang="en-US" sz="1200" dirty="0"/>
                        <a:t> (B)</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200" dirty="0"/>
                        <a:t>Dominance, Influence, Steadiness, Conscientiousness (DISC) (B)</a:t>
                      </a:r>
                    </a:p>
                    <a:p>
                      <a:pPr marL="342900" indent="-342900">
                        <a:buAutoNum type="arabicPeriod"/>
                      </a:pPr>
                      <a:r>
                        <a:rPr lang="en-US" sz="1200" dirty="0"/>
                        <a:t>Myers-Briggs Type Indicator (MBTI) (C)</a:t>
                      </a:r>
                    </a:p>
                    <a:p>
                      <a:pPr marL="342900" indent="-342900">
                        <a:buAutoNum type="arabicPeriod"/>
                      </a:pPr>
                      <a:r>
                        <a:rPr lang="en-US" sz="1200" dirty="0"/>
                        <a:t>Gallops Strengths Finder</a:t>
                      </a:r>
                    </a:p>
                    <a:p>
                      <a:pPr marL="342900" indent="-342900">
                        <a:buAutoNum type="arabicPeriod"/>
                      </a:pPr>
                      <a:r>
                        <a:rPr lang="en-US" sz="1200" dirty="0"/>
                        <a:t>Saville Assessment</a:t>
                      </a:r>
                    </a:p>
                    <a:p>
                      <a:pPr marL="342900" indent="-342900">
                        <a:buAutoNum type="arabicPeriod"/>
                      </a:pPr>
                      <a:r>
                        <a:rPr lang="en-US" sz="1200" dirty="0"/>
                        <a:t>Clifton Strengths (BL)</a:t>
                      </a:r>
                      <a:endParaRPr lang="en-US" sz="1200" b="0" dirty="0"/>
                    </a:p>
                    <a:p>
                      <a:pPr marL="342900" indent="-342900">
                        <a:buAutoNum type="arabicPeriod"/>
                      </a:pPr>
                      <a:r>
                        <a:rPr lang="en-US" sz="1200" b="0" dirty="0"/>
                        <a:t>USC’s Leadership Style Self-Assessment</a:t>
                      </a:r>
                    </a:p>
                    <a:p>
                      <a:pPr marL="342900" indent="-342900">
                        <a:buAutoNum type="arabicPeriod"/>
                      </a:pPr>
                      <a:r>
                        <a:rPr lang="en-US" sz="1200" b="1" dirty="0"/>
                        <a:t>The Passion Profiler (BL)</a:t>
                      </a:r>
                    </a:p>
                    <a:p>
                      <a:pPr marL="342900" indent="-342900">
                        <a:buAutoNum type="arabicPeriod"/>
                      </a:pPr>
                      <a:r>
                        <a:rPr lang="en-US" sz="1200" dirty="0"/>
                        <a:t>Energy Leadership Index (ELI)</a:t>
                      </a:r>
                    </a:p>
                    <a:p>
                      <a:pPr marL="342900" indent="-342900">
                        <a:buAutoNum type="arabicPeriod"/>
                      </a:pPr>
                      <a:r>
                        <a:rPr lang="en-US" sz="1200" dirty="0"/>
                        <a:t>MindTools Leadership Skills Assessments</a:t>
                      </a:r>
                    </a:p>
                  </a:txBody>
                  <a:tcPr marL="74170" marR="74170" marT="37085" marB="37085"/>
                </a:tc>
                <a:tc>
                  <a:txBody>
                    <a:bodyPr/>
                    <a:lstStyle/>
                    <a:p>
                      <a:pPr marL="342900" indent="-342900">
                        <a:buAutoNum type="arabicPeriod"/>
                      </a:pPr>
                      <a:r>
                        <a:rPr lang="en-US" sz="1200" dirty="0"/>
                        <a:t>Collect Feedback emp/mentor</a:t>
                      </a:r>
                    </a:p>
                    <a:p>
                      <a:pPr marL="342900" indent="-342900">
                        <a:buAutoNum type="arabicPeriod"/>
                      </a:pPr>
                      <a:r>
                        <a:rPr lang="en-US" sz="1200" dirty="0"/>
                        <a:t>Four (4) traits in one person – provides surface level understanding of a person capabilities</a:t>
                      </a:r>
                    </a:p>
                    <a:p>
                      <a:pPr marL="342900" indent="-342900">
                        <a:buAutoNum type="arabicPeriod"/>
                      </a:pPr>
                      <a:r>
                        <a:rPr lang="en-US" sz="1200" dirty="0"/>
                        <a:t>Sixteen (16) Traits and Capabilities</a:t>
                      </a:r>
                    </a:p>
                    <a:p>
                      <a:pPr marL="342900" indent="-342900">
                        <a:buAutoNum type="arabicPeriod"/>
                      </a:pPr>
                      <a:r>
                        <a:rPr lang="en-US" sz="1200" dirty="0"/>
                        <a:t>Five (5) traits/strengths </a:t>
                      </a:r>
                    </a:p>
                    <a:p>
                      <a:pPr marL="342900" indent="-342900">
                        <a:buAutoNum type="arabicPeriod"/>
                      </a:pPr>
                      <a:r>
                        <a:rPr lang="en-US" sz="1200" dirty="0"/>
                        <a:t>Aptitude and personal skills, numerical, spatial, linguistic, mechanical, and error correction skills</a:t>
                      </a:r>
                    </a:p>
                    <a:p>
                      <a:pPr marL="342900" indent="-342900">
                        <a:buAutoNum type="arabicPeriod"/>
                      </a:pPr>
                      <a:r>
                        <a:rPr lang="en-US" sz="1200" dirty="0"/>
                        <a:t>Identify inherent strengths &amp; learn how to develop them with 177 ques analyze thinking</a:t>
                      </a:r>
                    </a:p>
                    <a:p>
                      <a:pPr marL="342900" indent="-342900">
                        <a:buAutoNum type="arabicPeriod"/>
                      </a:pPr>
                      <a:r>
                        <a:rPr lang="en-US" sz="1200" dirty="0"/>
                        <a:t>Six (6) leadership styles adapt to perception and traits</a:t>
                      </a:r>
                    </a:p>
                    <a:p>
                      <a:pPr marL="342900" indent="-342900">
                        <a:buAutoNum type="arabicPeriod"/>
                      </a:pPr>
                      <a:r>
                        <a:rPr lang="en-US" sz="1200" b="1" dirty="0"/>
                        <a:t>Identifies and analyzes your work-related passions – where you find passion &amp; purpose</a:t>
                      </a:r>
                    </a:p>
                    <a:p>
                      <a:pPr marL="342900" indent="-342900">
                        <a:buAutoNum type="arabicPeriod"/>
                      </a:pPr>
                      <a:r>
                        <a:rPr lang="en-US" sz="1200" dirty="0"/>
                        <a:t>Analyze perception of the world and how they effect your behavior to understand and improve on both self-awareness and emotional intelligence</a:t>
                      </a:r>
                    </a:p>
                    <a:p>
                      <a:pPr marL="342900" indent="-342900">
                        <a:buAutoNum type="arabicPeriod"/>
                      </a:pPr>
                      <a:r>
                        <a:rPr lang="en-US" sz="1200" dirty="0"/>
                        <a:t>Three (3) basic character traits for leadership style for leadership traits</a:t>
                      </a:r>
                    </a:p>
                  </a:txBody>
                  <a:tcPr marL="74170" marR="74170" marT="37085" marB="37085"/>
                </a:tc>
                <a:extLst>
                  <a:ext uri="{0D108BD9-81ED-4DB2-BD59-A6C34878D82A}">
                    <a16:rowId xmlns:a16="http://schemas.microsoft.com/office/drawing/2014/main" val="3844184375"/>
                  </a:ext>
                </a:extLst>
              </a:tr>
            </a:tbl>
          </a:graphicData>
        </a:graphic>
      </p:graphicFrame>
    </p:spTree>
    <p:extLst>
      <p:ext uri="{BB962C8B-B14F-4D97-AF65-F5344CB8AC3E}">
        <p14:creationId xmlns:p14="http://schemas.microsoft.com/office/powerpoint/2010/main" val="2986783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p:cNvSpPr>
            <a:spLocks noGrp="1"/>
          </p:cNvSpPr>
          <p:nvPr>
            <p:ph type="ctrTitle"/>
          </p:nvPr>
        </p:nvSpPr>
        <p:spPr>
          <a:xfrm>
            <a:off x="628650" y="365125"/>
            <a:ext cx="7886700" cy="1325563"/>
          </a:xfrm>
        </p:spPr>
        <p:txBody>
          <a:bodyPr vert="horz" lIns="91440" tIns="45720" rIns="91440" bIns="45720" rtlCol="0" anchor="ctr">
            <a:normAutofit/>
          </a:bodyPr>
          <a:lstStyle/>
          <a:p>
            <a:pPr algn="l" defTabSz="914400"/>
            <a:r>
              <a:rPr lang="en-US" altLang="en-US" sz="2100" i="1" kern="1200" dirty="0">
                <a:solidFill>
                  <a:schemeClr val="tx1"/>
                </a:solidFill>
                <a:effectLst>
                  <a:outerShdw blurRad="38100" dist="38100" dir="2700000" algn="tl">
                    <a:srgbClr val="000000">
                      <a:alpha val="43137"/>
                    </a:srgbClr>
                  </a:outerShdw>
                </a:effectLst>
                <a:latin typeface="+mj-lt"/>
                <a:ea typeface="+mj-ea"/>
                <a:cs typeface="+mj-cs"/>
              </a:rPr>
              <a:t>Community College Students:  Social Capital and the Soft Skills of Leadership Marilyn L. Grady University of Nebraska-Lincoln Lincoln, Nebraska</a:t>
            </a:r>
            <a:br>
              <a:rPr lang="en-US" altLang="en-US" sz="2100" kern="1200" dirty="0">
                <a:solidFill>
                  <a:schemeClr val="tx1"/>
                </a:solidFill>
                <a:latin typeface="+mj-lt"/>
                <a:ea typeface="+mj-ea"/>
                <a:cs typeface="+mj-cs"/>
              </a:rPr>
            </a:br>
            <a:r>
              <a:rPr lang="en-US" altLang="en-US" sz="2100" i="1" kern="1200" dirty="0">
                <a:solidFill>
                  <a:schemeClr val="tx1"/>
                </a:solidFill>
                <a:latin typeface="+mj-lt"/>
                <a:ea typeface="+mj-ea"/>
                <a:cs typeface="+mj-cs"/>
              </a:rPr>
              <a:t>A Leadership Education Application Model for Living</a:t>
            </a:r>
            <a:endParaRPr lang="en-US" sz="2100" kern="1200" dirty="0">
              <a:solidFill>
                <a:schemeClr val="tx1"/>
              </a:solidFill>
              <a:latin typeface="+mj-lt"/>
              <a:ea typeface="+mj-ea"/>
              <a:cs typeface="+mj-cs"/>
            </a:endParaRPr>
          </a:p>
        </p:txBody>
      </p:sp>
      <p:sp>
        <p:nvSpPr>
          <p:cNvPr id="5" name="Subtitle 4"/>
          <p:cNvSpPr>
            <a:spLocks noGrp="1"/>
          </p:cNvSpPr>
          <p:nvPr>
            <p:ph type="subTitle" idx="1"/>
          </p:nvPr>
        </p:nvSpPr>
        <p:spPr>
          <a:xfrm>
            <a:off x="628650" y="2010833"/>
            <a:ext cx="3822700" cy="4166130"/>
          </a:xfrm>
        </p:spPr>
        <p:txBody>
          <a:bodyPr vert="horz" lIns="91440" tIns="45720" rIns="91440" bIns="45720" rtlCol="0">
            <a:normAutofit/>
          </a:bodyPr>
          <a:lstStyle/>
          <a:p>
            <a:pPr indent="-228600" algn="l" defTabSz="914400">
              <a:buFont typeface="Arial" panose="020B0604020202020204" pitchFamily="34" charset="0"/>
              <a:buChar char="•"/>
            </a:pPr>
            <a:endParaRPr lang="en-US" sz="1700" dirty="0"/>
          </a:p>
          <a:p>
            <a:pPr indent="-228600" algn="l" defTabSz="914400">
              <a:buFont typeface="Arial" panose="020B0604020202020204" pitchFamily="34" charset="0"/>
              <a:buChar char="•"/>
            </a:pPr>
            <a:endParaRPr lang="en-US" sz="1700" dirty="0"/>
          </a:p>
          <a:p>
            <a:pPr indent="-228600" algn="l" defTabSz="914400">
              <a:buFont typeface="Arial" panose="020B0604020202020204" pitchFamily="34" charset="0"/>
              <a:buChar char="•"/>
            </a:pPr>
            <a:endParaRPr lang="en-US" sz="1700" dirty="0"/>
          </a:p>
          <a:p>
            <a:pPr indent="-228600" algn="l" defTabSz="914400">
              <a:buFont typeface="Arial" panose="020B0604020202020204" pitchFamily="34" charset="0"/>
              <a:buChar char="•"/>
            </a:pPr>
            <a:endParaRPr lang="en-US" altLang="en-US" sz="1700" b="1" dirty="0"/>
          </a:p>
        </p:txBody>
      </p:sp>
      <p:graphicFrame>
        <p:nvGraphicFramePr>
          <p:cNvPr id="51" name="TextBox 2">
            <a:extLst>
              <a:ext uri="{FF2B5EF4-FFF2-40B4-BE49-F238E27FC236}">
                <a16:creationId xmlns:a16="http://schemas.microsoft.com/office/drawing/2014/main" id="{1BE55D40-6A1D-2408-337E-252E0FF0EA98}"/>
              </a:ext>
            </a:extLst>
          </p:cNvPr>
          <p:cNvGraphicFramePr/>
          <p:nvPr>
            <p:extLst>
              <p:ext uri="{D42A27DB-BD31-4B8C-83A1-F6EECF244321}">
                <p14:modId xmlns:p14="http://schemas.microsoft.com/office/powerpoint/2010/main" val="2129773039"/>
              </p:ext>
            </p:extLst>
          </p:nvPr>
        </p:nvGraphicFramePr>
        <p:xfrm>
          <a:off x="628649" y="2010833"/>
          <a:ext cx="7886700" cy="4166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8130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p:cNvSpPr>
            <a:spLocks noGrp="1"/>
          </p:cNvSpPr>
          <p:nvPr>
            <p:ph type="ctrTitle"/>
          </p:nvPr>
        </p:nvSpPr>
        <p:spPr>
          <a:xfrm>
            <a:off x="628650" y="365125"/>
            <a:ext cx="7886700" cy="1325563"/>
          </a:xfrm>
        </p:spPr>
        <p:txBody>
          <a:bodyPr vert="horz" lIns="91440" tIns="45720" rIns="91440" bIns="45720" rtlCol="0" anchor="ctr">
            <a:normAutofit/>
          </a:bodyPr>
          <a:lstStyle/>
          <a:p>
            <a:pPr algn="l" defTabSz="914400"/>
            <a:r>
              <a:rPr lang="en-US" altLang="en-US" sz="2100" i="1" kern="1200" dirty="0">
                <a:solidFill>
                  <a:schemeClr val="tx1"/>
                </a:solidFill>
                <a:effectLst>
                  <a:outerShdw blurRad="38100" dist="38100" dir="2700000" algn="tl">
                    <a:srgbClr val="000000">
                      <a:alpha val="43137"/>
                    </a:srgbClr>
                  </a:outerShdw>
                </a:effectLst>
                <a:latin typeface="+mj-lt"/>
                <a:ea typeface="+mj-ea"/>
                <a:cs typeface="+mj-cs"/>
              </a:rPr>
              <a:t>Community College Students:  Social Capital and the Soft Skills of Leadership Marilyn L. Grady University of Nebraska-Lincoln Lincoln, Nebraska</a:t>
            </a:r>
            <a:br>
              <a:rPr lang="en-US" altLang="en-US" sz="2100" kern="1200" dirty="0">
                <a:solidFill>
                  <a:schemeClr val="tx1"/>
                </a:solidFill>
                <a:latin typeface="+mj-lt"/>
                <a:ea typeface="+mj-ea"/>
                <a:cs typeface="+mj-cs"/>
              </a:rPr>
            </a:br>
            <a:r>
              <a:rPr lang="en-US" altLang="en-US" sz="2100" i="1" kern="1200" dirty="0">
                <a:solidFill>
                  <a:schemeClr val="tx1"/>
                </a:solidFill>
                <a:latin typeface="+mj-lt"/>
                <a:ea typeface="+mj-ea"/>
                <a:cs typeface="+mj-cs"/>
              </a:rPr>
              <a:t>A Leadership Education Application Model for Living</a:t>
            </a:r>
            <a:endParaRPr lang="en-US" sz="2100" kern="1200" dirty="0">
              <a:solidFill>
                <a:schemeClr val="tx1"/>
              </a:solidFill>
              <a:latin typeface="+mj-lt"/>
              <a:ea typeface="+mj-ea"/>
              <a:cs typeface="+mj-cs"/>
            </a:endParaRPr>
          </a:p>
        </p:txBody>
      </p:sp>
      <p:sp>
        <p:nvSpPr>
          <p:cNvPr id="5" name="Subtitle 4"/>
          <p:cNvSpPr>
            <a:spLocks noGrp="1"/>
          </p:cNvSpPr>
          <p:nvPr>
            <p:ph type="subTitle" idx="1"/>
          </p:nvPr>
        </p:nvSpPr>
        <p:spPr>
          <a:xfrm>
            <a:off x="628650" y="2010833"/>
            <a:ext cx="3822700" cy="4166130"/>
          </a:xfrm>
        </p:spPr>
        <p:txBody>
          <a:bodyPr vert="horz" lIns="91440" tIns="45720" rIns="91440" bIns="45720" rtlCol="0">
            <a:normAutofit/>
          </a:bodyPr>
          <a:lstStyle/>
          <a:p>
            <a:pPr indent="-228600" algn="l" defTabSz="914400">
              <a:buFont typeface="Arial" panose="020B0604020202020204" pitchFamily="34" charset="0"/>
              <a:buChar char="•"/>
            </a:pPr>
            <a:endParaRPr lang="en-US" sz="1700" dirty="0"/>
          </a:p>
          <a:p>
            <a:pPr indent="-228600" algn="l" defTabSz="914400">
              <a:buFont typeface="Arial" panose="020B0604020202020204" pitchFamily="34" charset="0"/>
              <a:buChar char="•"/>
            </a:pPr>
            <a:endParaRPr lang="en-US" sz="1700" dirty="0"/>
          </a:p>
          <a:p>
            <a:pPr indent="-228600" algn="l" defTabSz="914400">
              <a:buFont typeface="Arial" panose="020B0604020202020204" pitchFamily="34" charset="0"/>
              <a:buChar char="•"/>
            </a:pPr>
            <a:endParaRPr lang="en-US" sz="1700" dirty="0"/>
          </a:p>
          <a:p>
            <a:pPr indent="-228600" algn="l" defTabSz="914400">
              <a:buFont typeface="Arial" panose="020B0604020202020204" pitchFamily="34" charset="0"/>
              <a:buChar char="•"/>
            </a:pPr>
            <a:endParaRPr lang="en-US" altLang="en-US" sz="1700" b="1" dirty="0"/>
          </a:p>
        </p:txBody>
      </p:sp>
      <p:graphicFrame>
        <p:nvGraphicFramePr>
          <p:cNvPr id="42" name="TextBox 2">
            <a:extLst>
              <a:ext uri="{FF2B5EF4-FFF2-40B4-BE49-F238E27FC236}">
                <a16:creationId xmlns:a16="http://schemas.microsoft.com/office/drawing/2014/main" id="{BDD66FC9-D34C-9D24-895A-9587D5A6485F}"/>
              </a:ext>
            </a:extLst>
          </p:cNvPr>
          <p:cNvGraphicFramePr/>
          <p:nvPr>
            <p:extLst>
              <p:ext uri="{D42A27DB-BD31-4B8C-83A1-F6EECF244321}">
                <p14:modId xmlns:p14="http://schemas.microsoft.com/office/powerpoint/2010/main" val="480953984"/>
              </p:ext>
            </p:extLst>
          </p:nvPr>
        </p:nvGraphicFramePr>
        <p:xfrm>
          <a:off x="628649" y="2010833"/>
          <a:ext cx="7886700" cy="4166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2515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603504" y="1412489"/>
            <a:ext cx="2153321" cy="2127124"/>
          </a:xfrm>
        </p:spPr>
        <p:txBody>
          <a:bodyPr vert="horz" lIns="91440" tIns="45720" rIns="91440" bIns="45720" rtlCol="0" anchor="t">
            <a:normAutofit/>
          </a:bodyPr>
          <a:lstStyle/>
          <a:p>
            <a:pPr algn="l" defTabSz="914400"/>
            <a:r>
              <a:rPr lang="en-US" sz="3100" b="1" i="0" kern="1200" dirty="0">
                <a:solidFill>
                  <a:schemeClr val="bg1"/>
                </a:solidFill>
                <a:effectLst/>
                <a:latin typeface="+mj-lt"/>
                <a:ea typeface="+mj-ea"/>
                <a:cs typeface="+mj-cs"/>
              </a:rPr>
              <a:t>The 10 Passion Archetypes</a:t>
            </a:r>
          </a:p>
        </p:txBody>
      </p:sp>
      <p:sp>
        <p:nvSpPr>
          <p:cNvPr id="5" name="Subtitle 4"/>
          <p:cNvSpPr>
            <a:spLocks noGrp="1"/>
          </p:cNvSpPr>
          <p:nvPr>
            <p:ph type="subTitle" idx="1"/>
          </p:nvPr>
        </p:nvSpPr>
        <p:spPr>
          <a:xfrm>
            <a:off x="3899244" y="1412489"/>
            <a:ext cx="2194560" cy="4363844"/>
          </a:xfrm>
        </p:spPr>
        <p:txBody>
          <a:bodyPr vert="horz" lIns="91440" tIns="45720" rIns="91440" bIns="45720" rtlCol="0">
            <a:normAutofit/>
          </a:bodyPr>
          <a:lstStyle/>
          <a:p>
            <a:pPr indent="-228600" algn="l" defTabSz="914400">
              <a:buFont typeface="Arial" panose="020B0604020202020204" pitchFamily="34" charset="0"/>
              <a:buChar char="•"/>
            </a:pPr>
            <a:endParaRPr lang="en-US" sz="1700" dirty="0"/>
          </a:p>
          <a:p>
            <a:pPr indent="-228600" algn="l" defTabSz="914400">
              <a:buFont typeface="Arial" panose="020B0604020202020204" pitchFamily="34" charset="0"/>
              <a:buChar char="•"/>
            </a:pPr>
            <a:endParaRPr lang="en-US" sz="1700" dirty="0"/>
          </a:p>
          <a:p>
            <a:pPr indent="-228600" algn="l" defTabSz="914400">
              <a:buFont typeface="Arial" panose="020B0604020202020204" pitchFamily="34" charset="0"/>
              <a:buChar char="•"/>
            </a:pPr>
            <a:endParaRPr lang="en-US" sz="1700" dirty="0"/>
          </a:p>
          <a:p>
            <a:pPr indent="-228600" algn="l" defTabSz="914400">
              <a:buFont typeface="Arial" panose="020B0604020202020204" pitchFamily="34" charset="0"/>
              <a:buChar char="•"/>
            </a:pPr>
            <a:endParaRPr lang="en-US" altLang="en-US" sz="1700" b="1" dirty="0"/>
          </a:p>
        </p:txBody>
      </p:sp>
      <p:graphicFrame>
        <p:nvGraphicFramePr>
          <p:cNvPr id="40" name="TextBox 2">
            <a:extLst>
              <a:ext uri="{FF2B5EF4-FFF2-40B4-BE49-F238E27FC236}">
                <a16:creationId xmlns:a16="http://schemas.microsoft.com/office/drawing/2014/main" id="{0431BF13-A247-E11C-C77D-8A0F289B21EE}"/>
              </a:ext>
            </a:extLst>
          </p:cNvPr>
          <p:cNvGraphicFramePr/>
          <p:nvPr/>
        </p:nvGraphicFramePr>
        <p:xfrm>
          <a:off x="3899244" y="1412489"/>
          <a:ext cx="4634019" cy="4363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5670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5943000" y="1347395"/>
            <a:ext cx="2467236" cy="4163210"/>
          </a:xfrm>
        </p:spPr>
        <p:txBody>
          <a:bodyPr anchor="ctr">
            <a:normAutofit/>
          </a:bodyPr>
          <a:lstStyle/>
          <a:p>
            <a:r>
              <a:rPr lang="en-US" b="1" dirty="0">
                <a:solidFill>
                  <a:schemeClr val="bg1"/>
                </a:solidFill>
              </a:rPr>
              <a:t>Curriculum Based Committee Formulation</a:t>
            </a:r>
          </a:p>
        </p:txBody>
      </p:sp>
      <p:sp>
        <p:nvSpPr>
          <p:cNvPr id="36" name="Rectangle 35">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7886" y="1197769"/>
            <a:ext cx="2677464"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3028950" y="6356350"/>
            <a:ext cx="3086100" cy="365125"/>
          </a:xfrm>
        </p:spPr>
        <p:txBody>
          <a:bodyPr>
            <a:normAutofit/>
          </a:bodyPr>
          <a:lstStyle/>
          <a:p>
            <a:pPr>
              <a:lnSpc>
                <a:spcPct val="90000"/>
              </a:lnSpc>
              <a:spcAft>
                <a:spcPts val="600"/>
              </a:spcAft>
            </a:pPr>
            <a:r>
              <a:rPr lang="en-US" dirty="0">
                <a:solidFill>
                  <a:schemeClr val="bg1">
                    <a:lumMod val="50000"/>
                  </a:schemeClr>
                </a:solidFill>
              </a:rPr>
              <a:t>Reverse Mentoring for Cross-Generational Learning - Developing Leadership Soft Skills</a:t>
            </a:r>
          </a:p>
        </p:txBody>
      </p:sp>
      <p:graphicFrame>
        <p:nvGraphicFramePr>
          <p:cNvPr id="8" name="Content Placeholder 2">
            <a:extLst>
              <a:ext uri="{FF2B5EF4-FFF2-40B4-BE49-F238E27FC236}">
                <a16:creationId xmlns:a16="http://schemas.microsoft.com/office/drawing/2014/main" id="{2CD4F6B1-36B0-E968-8B7E-56BA5273A5AD}"/>
              </a:ext>
            </a:extLst>
          </p:cNvPr>
          <p:cNvGraphicFramePr>
            <a:graphicFrameLocks noGrp="1"/>
          </p:cNvGraphicFramePr>
          <p:nvPr>
            <p:ph idx="1"/>
            <p:extLst>
              <p:ext uri="{D42A27DB-BD31-4B8C-83A1-F6EECF244321}">
                <p14:modId xmlns:p14="http://schemas.microsoft.com/office/powerpoint/2010/main" val="916396747"/>
              </p:ext>
            </p:extLst>
          </p:nvPr>
        </p:nvGraphicFramePr>
        <p:xfrm>
          <a:off x="628650" y="475989"/>
          <a:ext cx="4870847" cy="5743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943600" y="1641752"/>
            <a:ext cx="2586036" cy="1323439"/>
          </a:xfrm>
        </p:spPr>
        <p:txBody>
          <a:bodyPr vert="horz" lIns="91440" tIns="45720" rIns="91440" bIns="45720" rtlCol="0" anchor="t">
            <a:normAutofit/>
          </a:bodyPr>
          <a:lstStyle/>
          <a:p>
            <a:pPr defTabSz="914400"/>
            <a:r>
              <a:rPr lang="en-US" sz="3500" kern="1200" dirty="0">
                <a:solidFill>
                  <a:schemeClr val="bg1"/>
                </a:solidFill>
                <a:latin typeface="+mj-lt"/>
                <a:ea typeface="+mj-ea"/>
                <a:cs typeface="+mj-cs"/>
                <a:hlinkClick r:id="rId2">
                  <a:extLst>
                    <a:ext uri="{A12FA001-AC4F-418D-AE19-62706E023703}">
                      <ahyp:hlinkClr xmlns:ahyp="http://schemas.microsoft.com/office/drawing/2018/hyperlinkcolor" val="tx"/>
                    </a:ext>
                  </a:extLst>
                </a:hlinkClick>
              </a:rPr>
              <a:t>Leadership Mastery</a:t>
            </a:r>
            <a:endParaRPr lang="en-US" sz="3500" b="1" kern="1200" dirty="0">
              <a:solidFill>
                <a:schemeClr val="bg1"/>
              </a:solidFill>
              <a:latin typeface="+mj-lt"/>
              <a:ea typeface="+mj-ea"/>
              <a:cs typeface="+mj-cs"/>
            </a:endParaRPr>
          </a:p>
        </p:txBody>
      </p:sp>
      <p:pic>
        <p:nvPicPr>
          <p:cNvPr id="1026" name="Picture 2" descr="Graphical user interface, website&#10;&#10;Description automatically generated">
            <a:extLst>
              <a:ext uri="{FF2B5EF4-FFF2-40B4-BE49-F238E27FC236}">
                <a16:creationId xmlns:a16="http://schemas.microsoft.com/office/drawing/2014/main" id="{ED1B9111-4226-B4B3-5B4A-14F2F8887CD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26267" y="914400"/>
            <a:ext cx="4959381" cy="42547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062201-41CD-3651-FAF2-7C03A0E7B93C}"/>
              </a:ext>
            </a:extLst>
          </p:cNvPr>
          <p:cNvSpPr txBox="1"/>
          <p:nvPr/>
        </p:nvSpPr>
        <p:spPr>
          <a:xfrm>
            <a:off x="762000" y="5486400"/>
            <a:ext cx="7767636" cy="539542"/>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lang="en-US" sz="2100" dirty="0">
                <a:solidFill>
                  <a:schemeClr val="bg1">
                    <a:alpha val="80000"/>
                  </a:schemeClr>
                </a:solidFill>
                <a:hlinkClick r:id="rId2"/>
              </a:rPr>
              <a:t>Core-Ability-Model-Leadership-Mastery.png (3333×2450) (skillogy.com)</a:t>
            </a:r>
            <a:endParaRPr lang="en-US" sz="2100" dirty="0">
              <a:solidFill>
                <a:schemeClr val="bg1">
                  <a:alpha val="80000"/>
                </a:schemeClr>
              </a:solidFill>
            </a:endParaRPr>
          </a:p>
        </p:txBody>
      </p:sp>
      <p:sp>
        <p:nvSpPr>
          <p:cNvPr id="6" name="Footer Placeholder 5"/>
          <p:cNvSpPr>
            <a:spLocks noGrp="1"/>
          </p:cNvSpPr>
          <p:nvPr>
            <p:ph type="ftr" sz="quarter" idx="11"/>
          </p:nvPr>
        </p:nvSpPr>
        <p:spPr>
          <a:xfrm>
            <a:off x="5894784" y="6025942"/>
            <a:ext cx="2622947" cy="365125"/>
          </a:xfrm>
        </p:spPr>
        <p:txBody>
          <a:bodyPr vert="horz" lIns="91440" tIns="45720" rIns="91440" bIns="45720" rtlCol="0" anchor="ctr">
            <a:normAutofit/>
          </a:bodyPr>
          <a:lstStyle/>
          <a:p>
            <a:pPr algn="r">
              <a:lnSpc>
                <a:spcPct val="90000"/>
              </a:lnSpc>
              <a:spcAft>
                <a:spcPts val="600"/>
              </a:spcAft>
            </a:pPr>
            <a:r>
              <a:rPr lang="en-US" kern="1200" dirty="0">
                <a:solidFill>
                  <a:schemeClr val="bg1">
                    <a:alpha val="60000"/>
                  </a:schemeClr>
                </a:solidFill>
                <a:latin typeface="+mn-lt"/>
                <a:ea typeface="+mn-ea"/>
                <a:cs typeface="+mn-cs"/>
              </a:rPr>
              <a:t>Reverse Mentoring for Cross-Generational Learning - Developing Leadership Soft Skills</a:t>
            </a:r>
          </a:p>
        </p:txBody>
      </p:sp>
    </p:spTree>
    <p:extLst>
      <p:ext uri="{BB962C8B-B14F-4D97-AF65-F5344CB8AC3E}">
        <p14:creationId xmlns:p14="http://schemas.microsoft.com/office/powerpoint/2010/main" val="3522308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FFC99CD3-BF71-0B35-93D2-10DCB5606336}"/>
              </a:ext>
            </a:extLst>
          </p:cNvPr>
          <p:cNvPicPr>
            <a:picLocks noChangeAspect="1"/>
          </p:cNvPicPr>
          <p:nvPr/>
        </p:nvPicPr>
        <p:blipFill rotWithShape="1">
          <a:blip r:embed="rId2">
            <a:alphaModFix amt="35000"/>
          </a:blip>
          <a:srcRect/>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b="1" dirty="0">
                <a:solidFill>
                  <a:srgbClr val="FFFFFF"/>
                </a:solidFill>
              </a:rPr>
              <a:t>Curriculum Based Committee Formulation</a:t>
            </a:r>
          </a:p>
        </p:txBody>
      </p:sp>
      <p:sp>
        <p:nvSpPr>
          <p:cNvPr id="6" name="Footer Placeholder 5"/>
          <p:cNvSpPr>
            <a:spLocks noGrp="1"/>
          </p:cNvSpPr>
          <p:nvPr>
            <p:ph type="ftr" sz="quarter" idx="11"/>
          </p:nvPr>
        </p:nvSpPr>
        <p:spPr>
          <a:xfrm>
            <a:off x="3028950" y="6356350"/>
            <a:ext cx="3086100" cy="365125"/>
          </a:xfrm>
        </p:spPr>
        <p:txBody>
          <a:bodyPr>
            <a:normAutofit/>
          </a:bodyPr>
          <a:lstStyle/>
          <a:p>
            <a:pPr>
              <a:lnSpc>
                <a:spcPct val="90000"/>
              </a:lnSpc>
              <a:spcAft>
                <a:spcPts val="600"/>
              </a:spcAft>
            </a:pPr>
            <a:r>
              <a:rPr lang="en-US" dirty="0">
                <a:solidFill>
                  <a:srgbClr val="FFFFFF"/>
                </a:solidFill>
              </a:rPr>
              <a:t>Reverse Mentoring for Cross-Generational Learning - Developing Leadership Soft Skills</a:t>
            </a:r>
          </a:p>
        </p:txBody>
      </p:sp>
      <p:graphicFrame>
        <p:nvGraphicFramePr>
          <p:cNvPr id="8" name="Content Placeholder 2">
            <a:extLst>
              <a:ext uri="{FF2B5EF4-FFF2-40B4-BE49-F238E27FC236}">
                <a16:creationId xmlns:a16="http://schemas.microsoft.com/office/drawing/2014/main" id="{2CD4F6B1-36B0-E968-8B7E-56BA5273A5AD}"/>
              </a:ext>
            </a:extLst>
          </p:cNvPr>
          <p:cNvGraphicFramePr>
            <a:graphicFrameLocks noGrp="1"/>
          </p:cNvGraphicFramePr>
          <p:nvPr>
            <p:ph idx="1"/>
            <p:extLst>
              <p:ext uri="{D42A27DB-BD31-4B8C-83A1-F6EECF244321}">
                <p14:modId xmlns:p14="http://schemas.microsoft.com/office/powerpoint/2010/main" val="1699248529"/>
              </p:ext>
            </p:extLst>
          </p:nvPr>
        </p:nvGraphicFramePr>
        <p:xfrm>
          <a:off x="628650" y="1690688"/>
          <a:ext cx="788670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7639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875B0CC-1900-9346-41BE-F2B1A5AFC5FB}"/>
              </a:ext>
            </a:extLst>
          </p:cNvPr>
          <p:cNvPicPr>
            <a:picLocks noChangeAspect="1"/>
          </p:cNvPicPr>
          <p:nvPr/>
        </p:nvPicPr>
        <p:blipFill rotWithShape="1">
          <a:blip r:embed="rId2">
            <a:duotone>
              <a:prstClr val="black"/>
              <a:schemeClr val="tx2">
                <a:tint val="45000"/>
                <a:satMod val="400000"/>
              </a:schemeClr>
            </a:duotone>
            <a:alphaModFix amt="25000"/>
          </a:blip>
          <a:srcRect l="2333"/>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dirty="0"/>
              <a:t>Leadership Education Application Model (LEAM) Design</a:t>
            </a:r>
          </a:p>
        </p:txBody>
      </p:sp>
      <p:sp>
        <p:nvSpPr>
          <p:cNvPr id="6" name="Footer Placeholder 5"/>
          <p:cNvSpPr>
            <a:spLocks noGrp="1"/>
          </p:cNvSpPr>
          <p:nvPr>
            <p:ph type="ftr" sz="quarter" idx="11"/>
          </p:nvPr>
        </p:nvSpPr>
        <p:spPr>
          <a:xfrm>
            <a:off x="3028950" y="6356350"/>
            <a:ext cx="3086100" cy="365125"/>
          </a:xfrm>
        </p:spPr>
        <p:txBody>
          <a:bodyPr>
            <a:normAutofit/>
          </a:bodyPr>
          <a:lstStyle/>
          <a:p>
            <a:pPr>
              <a:lnSpc>
                <a:spcPct val="90000"/>
              </a:lnSpc>
              <a:spcAft>
                <a:spcPts val="600"/>
              </a:spcAft>
            </a:pPr>
            <a:r>
              <a:rPr lang="en-US" dirty="0">
                <a:solidFill>
                  <a:schemeClr val="tx1"/>
                </a:solidFill>
              </a:rPr>
              <a:t>Reverse Mentoring for Cross-Generational Learning - Developing Leadership Soft Skills</a:t>
            </a:r>
          </a:p>
        </p:txBody>
      </p:sp>
      <p:graphicFrame>
        <p:nvGraphicFramePr>
          <p:cNvPr id="36" name="Content Placeholder 2">
            <a:extLst>
              <a:ext uri="{FF2B5EF4-FFF2-40B4-BE49-F238E27FC236}">
                <a16:creationId xmlns:a16="http://schemas.microsoft.com/office/drawing/2014/main" id="{273FE1AB-27A3-3495-0EC5-1F732E3F17D9}"/>
              </a:ext>
            </a:extLst>
          </p:cNvPr>
          <p:cNvGraphicFramePr>
            <a:graphicFrameLocks noGrp="1"/>
          </p:cNvGraphicFramePr>
          <p:nvPr>
            <p:ph idx="1"/>
            <p:extLst>
              <p:ext uri="{D42A27DB-BD31-4B8C-83A1-F6EECF244321}">
                <p14:modId xmlns:p14="http://schemas.microsoft.com/office/powerpoint/2010/main" val="302812644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2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765350" y="1397120"/>
            <a:ext cx="3530753" cy="507880"/>
          </a:xfrm>
        </p:spPr>
        <p:txBody>
          <a:bodyPr vert="horz" lIns="91440" tIns="45720" rIns="91440" bIns="45720" rtlCol="0" anchor="b">
            <a:normAutofit fontScale="90000"/>
          </a:bodyPr>
          <a:lstStyle/>
          <a:p>
            <a:pPr defTabSz="914400"/>
            <a:r>
              <a:rPr lang="en-US" kern="1200" dirty="0">
                <a:solidFill>
                  <a:schemeClr val="bg1"/>
                </a:solidFill>
                <a:latin typeface="+mj-lt"/>
                <a:ea typeface="+mj-ea"/>
                <a:cs typeface="+mj-cs"/>
              </a:rPr>
              <a:t>Evaluation Timeline</a:t>
            </a:r>
          </a:p>
        </p:txBody>
      </p:sp>
      <p:sp>
        <p:nvSpPr>
          <p:cNvPr id="10" name="TextBox 9">
            <a:extLst>
              <a:ext uri="{FF2B5EF4-FFF2-40B4-BE49-F238E27FC236}">
                <a16:creationId xmlns:a16="http://schemas.microsoft.com/office/drawing/2014/main" id="{07CAABB0-C2CB-3980-09E6-5E604AE0D7EC}"/>
              </a:ext>
            </a:extLst>
          </p:cNvPr>
          <p:cNvSpPr txBox="1"/>
          <p:nvPr/>
        </p:nvSpPr>
        <p:spPr>
          <a:xfrm>
            <a:off x="765350" y="2286000"/>
            <a:ext cx="3530753" cy="2940269"/>
          </a:xfrm>
          <a:prstGeom prst="rect">
            <a:avLst/>
          </a:prstGeom>
        </p:spPr>
        <p:txBody>
          <a:bodyPr vert="horz" lIns="91440" tIns="45720" rIns="91440" bIns="45720" rtlCol="0">
            <a:normAutofit/>
          </a:bodyPr>
          <a:lstStyle/>
          <a:p>
            <a:pPr>
              <a:lnSpc>
                <a:spcPct val="90000"/>
              </a:lnSpc>
              <a:spcAft>
                <a:spcPts val="600"/>
              </a:spcAft>
            </a:pPr>
            <a:r>
              <a:rPr lang="en-US" sz="900" dirty="0">
                <a:solidFill>
                  <a:schemeClr val="bg1"/>
                </a:solidFill>
              </a:rPr>
              <a:t>1.  </a:t>
            </a:r>
            <a:r>
              <a:rPr lang="en-US" sz="900" b="1" dirty="0">
                <a:solidFill>
                  <a:schemeClr val="bg1"/>
                </a:solidFill>
              </a:rPr>
              <a:t>Understanding  (Sept to Nov)</a:t>
            </a:r>
          </a:p>
          <a:p>
            <a:pPr>
              <a:lnSpc>
                <a:spcPct val="90000"/>
              </a:lnSpc>
              <a:spcAft>
                <a:spcPts val="600"/>
              </a:spcAft>
            </a:pPr>
            <a:r>
              <a:rPr lang="en-US" sz="900" dirty="0">
                <a:solidFill>
                  <a:schemeClr val="bg1"/>
                </a:solidFill>
              </a:rPr>
              <a:t>     *Prejudices – Discuss Leadership  Ideologies </a:t>
            </a:r>
          </a:p>
          <a:p>
            <a:pPr>
              <a:lnSpc>
                <a:spcPct val="90000"/>
              </a:lnSpc>
              <a:spcAft>
                <a:spcPts val="600"/>
              </a:spcAft>
            </a:pPr>
            <a:r>
              <a:rPr lang="en-US" sz="900" dirty="0">
                <a:solidFill>
                  <a:schemeClr val="bg1"/>
                </a:solidFill>
              </a:rPr>
              <a:t>     *Conversation – Safe Environment </a:t>
            </a:r>
          </a:p>
          <a:p>
            <a:pPr>
              <a:lnSpc>
                <a:spcPct val="90000"/>
              </a:lnSpc>
              <a:spcAft>
                <a:spcPts val="600"/>
              </a:spcAft>
            </a:pPr>
            <a:endParaRPr lang="en-US" sz="900" dirty="0">
              <a:solidFill>
                <a:schemeClr val="bg1"/>
              </a:solidFill>
            </a:endParaRPr>
          </a:p>
          <a:p>
            <a:pPr>
              <a:lnSpc>
                <a:spcPct val="90000"/>
              </a:lnSpc>
              <a:spcAft>
                <a:spcPts val="600"/>
              </a:spcAft>
            </a:pPr>
            <a:r>
              <a:rPr lang="en-US" sz="900" b="1" dirty="0">
                <a:solidFill>
                  <a:schemeClr val="bg1"/>
                </a:solidFill>
              </a:rPr>
              <a:t>2.   Explanation  (December)</a:t>
            </a:r>
          </a:p>
          <a:p>
            <a:pPr>
              <a:lnSpc>
                <a:spcPct val="90000"/>
              </a:lnSpc>
              <a:spcAft>
                <a:spcPts val="600"/>
              </a:spcAft>
            </a:pPr>
            <a:r>
              <a:rPr lang="en-US" sz="900" dirty="0">
                <a:solidFill>
                  <a:schemeClr val="bg1"/>
                </a:solidFill>
              </a:rPr>
              <a:t>     *Reflection – Historical Ancestry  Genealogy</a:t>
            </a:r>
          </a:p>
          <a:p>
            <a:pPr>
              <a:lnSpc>
                <a:spcPct val="90000"/>
              </a:lnSpc>
              <a:spcAft>
                <a:spcPts val="600"/>
              </a:spcAft>
            </a:pPr>
            <a:r>
              <a:rPr lang="en-US" sz="900" dirty="0">
                <a:solidFill>
                  <a:schemeClr val="bg1"/>
                </a:solidFill>
              </a:rPr>
              <a:t>     *Reconstruction – Truth Examined</a:t>
            </a:r>
          </a:p>
          <a:p>
            <a:pPr>
              <a:lnSpc>
                <a:spcPct val="90000"/>
              </a:lnSpc>
              <a:spcAft>
                <a:spcPts val="600"/>
              </a:spcAft>
            </a:pPr>
            <a:endParaRPr lang="en-US" sz="900" dirty="0">
              <a:solidFill>
                <a:schemeClr val="bg1"/>
              </a:solidFill>
            </a:endParaRPr>
          </a:p>
          <a:p>
            <a:pPr>
              <a:lnSpc>
                <a:spcPct val="90000"/>
              </a:lnSpc>
              <a:spcAft>
                <a:spcPts val="600"/>
              </a:spcAft>
            </a:pPr>
            <a:r>
              <a:rPr lang="en-US" sz="900" b="1" dirty="0">
                <a:solidFill>
                  <a:schemeClr val="bg1"/>
                </a:solidFill>
              </a:rPr>
              <a:t>3.  Implementation – (Jan – May)</a:t>
            </a:r>
          </a:p>
          <a:p>
            <a:pPr>
              <a:lnSpc>
                <a:spcPct val="90000"/>
              </a:lnSpc>
              <a:spcAft>
                <a:spcPts val="600"/>
              </a:spcAft>
            </a:pPr>
            <a:r>
              <a:rPr lang="en-US" sz="900" dirty="0">
                <a:solidFill>
                  <a:schemeClr val="bg1"/>
                </a:solidFill>
              </a:rPr>
              <a:t>     *Conversation – (BMC)* Product or  Service</a:t>
            </a:r>
          </a:p>
          <a:p>
            <a:pPr>
              <a:lnSpc>
                <a:spcPct val="90000"/>
              </a:lnSpc>
              <a:spcAft>
                <a:spcPts val="600"/>
              </a:spcAft>
            </a:pPr>
            <a:r>
              <a:rPr lang="en-US" sz="900" dirty="0">
                <a:solidFill>
                  <a:schemeClr val="bg1"/>
                </a:solidFill>
              </a:rPr>
              <a:t>     *Fusion – E-commerce Implementation</a:t>
            </a:r>
          </a:p>
          <a:p>
            <a:pPr>
              <a:lnSpc>
                <a:spcPct val="90000"/>
              </a:lnSpc>
              <a:spcAft>
                <a:spcPts val="600"/>
              </a:spcAft>
            </a:pPr>
            <a:r>
              <a:rPr lang="en-US" sz="900" dirty="0">
                <a:solidFill>
                  <a:schemeClr val="bg1"/>
                </a:solidFill>
              </a:rPr>
              <a:t>     *Evaluation – Determine Viability of  Model</a:t>
            </a:r>
          </a:p>
        </p:txBody>
      </p:sp>
      <p:pic>
        <p:nvPicPr>
          <p:cNvPr id="8" name="Content Placeholder 4" descr="The hermeneutic circle as a practical research framework (Avison &amp; Cole, 2007: 824)">
            <a:extLst>
              <a:ext uri="{FF2B5EF4-FFF2-40B4-BE49-F238E27FC236}">
                <a16:creationId xmlns:a16="http://schemas.microsoft.com/office/drawing/2014/main" id="{E417AC03-031B-FDB0-7047-2D93AB3854C1}"/>
              </a:ext>
            </a:extLst>
          </p:cNvPr>
          <p:cNvPicPr>
            <a:picLocks/>
          </p:cNvPicPr>
          <p:nvPr/>
        </p:nvPicPr>
        <p:blipFill>
          <a:blip r:embed="rId2">
            <a:extLst>
              <a:ext uri="{28A0092B-C50C-407E-A947-70E740481C1C}">
                <a14:useLocalDpi xmlns:a14="http://schemas.microsoft.com/office/drawing/2010/main" val="0"/>
              </a:ext>
            </a:extLst>
          </a:blip>
          <a:stretch>
            <a:fillRect/>
          </a:stretch>
        </p:blipFill>
        <p:spPr bwMode="auto">
          <a:xfrm>
            <a:off x="4495801" y="2286001"/>
            <a:ext cx="3810000" cy="1828800"/>
          </a:xfrm>
          <a:prstGeom prst="rect">
            <a:avLst/>
          </a:prstGeom>
          <a:noFill/>
        </p:spPr>
      </p:pic>
      <p:sp>
        <p:nvSpPr>
          <p:cNvPr id="67" name="Rectangle 31">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11596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6"/>
          <p:cNvSpPr>
            <a:spLocks noGrp="1"/>
          </p:cNvSpPr>
          <p:nvPr>
            <p:ph type="ftr" sz="quarter" idx="11"/>
          </p:nvPr>
        </p:nvSpPr>
        <p:spPr>
          <a:xfrm>
            <a:off x="3092312" y="6356350"/>
            <a:ext cx="2959376" cy="365125"/>
          </a:xfrm>
        </p:spPr>
        <p:txBody>
          <a:bodyPr vert="horz" lIns="91440" tIns="45720" rIns="91440" bIns="45720" rtlCol="0" anchor="ctr">
            <a:normAutofit/>
          </a:bodyPr>
          <a:lstStyle/>
          <a:p>
            <a:pPr>
              <a:lnSpc>
                <a:spcPct val="90000"/>
              </a:lnSpc>
              <a:spcAft>
                <a:spcPts val="600"/>
              </a:spcAft>
            </a:pPr>
            <a:r>
              <a:rPr lang="en-US" kern="1200" dirty="0">
                <a:solidFill>
                  <a:schemeClr val="bg1">
                    <a:lumMod val="50000"/>
                  </a:schemeClr>
                </a:solidFill>
                <a:latin typeface="+mn-lt"/>
                <a:ea typeface="+mn-ea"/>
                <a:cs typeface="+mn-cs"/>
              </a:rPr>
              <a:t>Reverse Mentoring for Cross-Generational Learning - Developing Leadership Soft Skills</a:t>
            </a:r>
          </a:p>
        </p:txBody>
      </p:sp>
    </p:spTree>
    <p:extLst>
      <p:ext uri="{BB962C8B-B14F-4D97-AF65-F5344CB8AC3E}">
        <p14:creationId xmlns:p14="http://schemas.microsoft.com/office/powerpoint/2010/main" val="2912230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524784" y="248038"/>
            <a:ext cx="7400016" cy="1159200"/>
          </a:xfrm>
        </p:spPr>
        <p:txBody>
          <a:bodyPr anchor="ctr">
            <a:normAutofit/>
          </a:bodyPr>
          <a:lstStyle/>
          <a:p>
            <a:pPr algn="l"/>
            <a:r>
              <a:rPr lang="en-US" altLang="en-US" sz="1200" i="1" dirty="0">
                <a:solidFill>
                  <a:srgbClr val="FFFFFF"/>
                </a:solidFill>
                <a:effectLst>
                  <a:outerShdw blurRad="38100" dist="38100" dir="2700000" algn="tl">
                    <a:srgbClr val="000000">
                      <a:alpha val="43137"/>
                    </a:srgbClr>
                  </a:outerShdw>
                </a:effectLst>
                <a:latin typeface="Arial Black" pitchFamily="34" charset="0"/>
              </a:rPr>
              <a:t>Community College Students:  Social Capital and the Soft Skills of Leadership Marilyn L. Grady University of Nebraska-Lincoln Lincoln, Nebraska</a:t>
            </a:r>
            <a:br>
              <a:rPr lang="en-US" altLang="en-US" sz="1200" dirty="0">
                <a:solidFill>
                  <a:srgbClr val="FFFFFF"/>
                </a:solidFill>
              </a:rPr>
            </a:br>
            <a:r>
              <a:rPr lang="en-US" altLang="en-US" sz="1200" i="1" dirty="0">
                <a:solidFill>
                  <a:srgbClr val="FFFFFF"/>
                </a:solidFill>
                <a:latin typeface="Arial" pitchFamily="34" charset="0"/>
                <a:cs typeface="Arial" pitchFamily="34" charset="0"/>
              </a:rPr>
              <a:t>A Leadership Education Application Model for Living</a:t>
            </a:r>
            <a:endParaRPr lang="en-US" sz="1200" dirty="0">
              <a:solidFill>
                <a:srgbClr val="FFFFFF"/>
              </a:solidFill>
            </a:endParaRPr>
          </a:p>
        </p:txBody>
      </p:sp>
      <p:sp>
        <p:nvSpPr>
          <p:cNvPr id="5" name="Subtitle 4"/>
          <p:cNvSpPr>
            <a:spLocks noGrp="1"/>
          </p:cNvSpPr>
          <p:nvPr>
            <p:ph type="subTitle" idx="1"/>
          </p:nvPr>
        </p:nvSpPr>
        <p:spPr>
          <a:xfrm>
            <a:off x="6429374" y="390832"/>
            <a:ext cx="2425189" cy="873612"/>
          </a:xfrm>
        </p:spPr>
        <p:txBody>
          <a:bodyPr anchor="ctr">
            <a:normAutofit/>
          </a:bodyPr>
          <a:lstStyle/>
          <a:p>
            <a:pPr algn="l"/>
            <a:endParaRPr lang="en-US" sz="1700" dirty="0">
              <a:solidFill>
                <a:srgbClr val="FFFFFF"/>
              </a:solidFill>
            </a:endParaRPr>
          </a:p>
          <a:p>
            <a:pPr algn="l"/>
            <a:endParaRPr lang="en-US" sz="1700" dirty="0">
              <a:solidFill>
                <a:srgbClr val="FFFFFF"/>
              </a:solidFill>
            </a:endParaRPr>
          </a:p>
          <a:p>
            <a:pPr algn="l"/>
            <a:endParaRPr lang="en-US" sz="1700" dirty="0">
              <a:solidFill>
                <a:srgbClr val="FFFFFF"/>
              </a:solidFill>
            </a:endParaRPr>
          </a:p>
          <a:p>
            <a:pPr algn="l"/>
            <a:endParaRPr lang="en-US" altLang="en-US" sz="1700" b="1" dirty="0">
              <a:solidFill>
                <a:srgbClr val="FFFFFF"/>
              </a:solidFill>
            </a:endParaRPr>
          </a:p>
        </p:txBody>
      </p:sp>
      <p:pic>
        <p:nvPicPr>
          <p:cNvPr id="9" name="Graphic 8" descr="Classroom">
            <a:extLst>
              <a:ext uri="{FF2B5EF4-FFF2-40B4-BE49-F238E27FC236}">
                <a16:creationId xmlns:a16="http://schemas.microsoft.com/office/drawing/2014/main" id="{B1578A60-E497-3EB7-7F65-BFA3232CF7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4800" y="2129227"/>
            <a:ext cx="3962400" cy="3962400"/>
          </a:xfrm>
          <a:prstGeom prst="rect">
            <a:avLst/>
          </a:prstGeom>
        </p:spPr>
      </p:pic>
      <p:sp>
        <p:nvSpPr>
          <p:cNvPr id="3" name="TextBox 2">
            <a:extLst>
              <a:ext uri="{FF2B5EF4-FFF2-40B4-BE49-F238E27FC236}">
                <a16:creationId xmlns:a16="http://schemas.microsoft.com/office/drawing/2014/main" id="{13749BCE-EBB2-5D3C-3AE6-BCFF92DD87B1}"/>
              </a:ext>
            </a:extLst>
          </p:cNvPr>
          <p:cNvSpPr txBox="1"/>
          <p:nvPr/>
        </p:nvSpPr>
        <p:spPr>
          <a:xfrm>
            <a:off x="4419600" y="2129227"/>
            <a:ext cx="4434963" cy="3970318"/>
          </a:xfrm>
          <a:prstGeom prst="rect">
            <a:avLst/>
          </a:prstGeom>
          <a:noFill/>
        </p:spPr>
        <p:txBody>
          <a:bodyPr wrap="square">
            <a:spAutoFit/>
          </a:bodyPr>
          <a:lstStyle/>
          <a:p>
            <a:r>
              <a:rPr lang="en-US" altLang="en-US" sz="1800" b="1" dirty="0"/>
              <a:t>Literature:</a:t>
            </a:r>
          </a:p>
          <a:p>
            <a:endParaRPr lang="en-US" altLang="en-US" sz="1800" b="1" dirty="0"/>
          </a:p>
          <a:p>
            <a:r>
              <a:rPr lang="en-US" altLang="en-US" sz="1800" b="1" dirty="0"/>
              <a:t>What are the common threads for the undertaking  perceptions of community college students to all access to activities focused on social capital and the soft skills of leadership in and outside of the classroom? </a:t>
            </a:r>
          </a:p>
          <a:p>
            <a:endParaRPr lang="en-US" b="1" dirty="0"/>
          </a:p>
          <a:p>
            <a:r>
              <a:rPr lang="en-US" sz="1800" b="1" i="0" u="none" strike="noStrike" dirty="0"/>
              <a:t>Can a Learner-Centered develop leadership Soft Skills of Leadership Change Students’ Perceptions of Mastered L</a:t>
            </a:r>
            <a:r>
              <a:rPr lang="en-US" sz="1800" b="1" dirty="0"/>
              <a:t>eadership</a:t>
            </a:r>
            <a:r>
              <a:rPr lang="en-US" sz="1800" b="1" i="0" u="none" strike="noStrike" dirty="0"/>
              <a:t> Behaviors?</a:t>
            </a:r>
            <a:br>
              <a:rPr lang="en-US" sz="1800" b="1" i="0" u="none" strike="noStrike" dirty="0"/>
            </a:br>
            <a:endParaRPr lang="en-US" b="1" dirty="0"/>
          </a:p>
        </p:txBody>
      </p:sp>
    </p:spTree>
    <p:extLst>
      <p:ext uri="{BB962C8B-B14F-4D97-AF65-F5344CB8AC3E}">
        <p14:creationId xmlns:p14="http://schemas.microsoft.com/office/powerpoint/2010/main" val="3690872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628650" y="388308"/>
            <a:ext cx="4124977" cy="1021424"/>
          </a:xfrm>
        </p:spPr>
        <p:txBody>
          <a:bodyPr anchor="b">
            <a:normAutofit/>
          </a:bodyPr>
          <a:lstStyle/>
          <a:p>
            <a:pPr algn="r"/>
            <a:r>
              <a:rPr lang="en-US" sz="3500" dirty="0">
                <a:solidFill>
                  <a:schemeClr val="bg1"/>
                </a:solidFill>
              </a:rPr>
              <a:t>Curriculum Timeline</a:t>
            </a:r>
          </a:p>
        </p:txBody>
      </p:sp>
      <p:cxnSp>
        <p:nvCxnSpPr>
          <p:cNvPr id="25" name="Straight Connector 2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4657" y="1440584"/>
            <a:ext cx="465897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6"/>
          <p:cNvSpPr>
            <a:spLocks noGrp="1"/>
          </p:cNvSpPr>
          <p:nvPr>
            <p:ph type="ftr" sz="quarter" idx="11"/>
          </p:nvPr>
        </p:nvSpPr>
        <p:spPr>
          <a:xfrm>
            <a:off x="3028950" y="6356350"/>
            <a:ext cx="3086100" cy="365125"/>
          </a:xfrm>
        </p:spPr>
        <p:txBody>
          <a:bodyPr>
            <a:normAutofit/>
          </a:bodyPr>
          <a:lstStyle/>
          <a:p>
            <a:pPr>
              <a:lnSpc>
                <a:spcPct val="90000"/>
              </a:lnSpc>
              <a:spcAft>
                <a:spcPts val="600"/>
              </a:spcAft>
            </a:pPr>
            <a:r>
              <a:rPr lang="en-US" dirty="0">
                <a:solidFill>
                  <a:schemeClr val="bg1">
                    <a:lumMod val="50000"/>
                  </a:schemeClr>
                </a:solidFill>
              </a:rPr>
              <a:t>Reverse Mentoring for Cross-Generational Learning - Developing Leadership Soft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3056860"/>
              </p:ext>
            </p:extLst>
          </p:nvPr>
        </p:nvGraphicFramePr>
        <p:xfrm>
          <a:off x="1044178" y="1770729"/>
          <a:ext cx="7055648" cy="4065845"/>
        </p:xfrm>
        <a:graphic>
          <a:graphicData uri="http://schemas.openxmlformats.org/drawingml/2006/table">
            <a:tbl>
              <a:tblPr firstRow="1" bandRow="1">
                <a:tableStyleId>{5C22544A-7EE6-4342-B048-85BDC9FD1C3A}</a:tableStyleId>
              </a:tblPr>
              <a:tblGrid>
                <a:gridCol w="1033645">
                  <a:extLst>
                    <a:ext uri="{9D8B030D-6E8A-4147-A177-3AD203B41FA5}">
                      <a16:colId xmlns:a16="http://schemas.microsoft.com/office/drawing/2014/main" val="20000"/>
                    </a:ext>
                  </a:extLst>
                </a:gridCol>
                <a:gridCol w="1266621">
                  <a:extLst>
                    <a:ext uri="{9D8B030D-6E8A-4147-A177-3AD203B41FA5}">
                      <a16:colId xmlns:a16="http://schemas.microsoft.com/office/drawing/2014/main" val="20001"/>
                    </a:ext>
                  </a:extLst>
                </a:gridCol>
                <a:gridCol w="1181581">
                  <a:extLst>
                    <a:ext uri="{9D8B030D-6E8A-4147-A177-3AD203B41FA5}">
                      <a16:colId xmlns:a16="http://schemas.microsoft.com/office/drawing/2014/main" val="20002"/>
                    </a:ext>
                  </a:extLst>
                </a:gridCol>
                <a:gridCol w="1282248">
                  <a:extLst>
                    <a:ext uri="{9D8B030D-6E8A-4147-A177-3AD203B41FA5}">
                      <a16:colId xmlns:a16="http://schemas.microsoft.com/office/drawing/2014/main" val="20003"/>
                    </a:ext>
                  </a:extLst>
                </a:gridCol>
                <a:gridCol w="1162447">
                  <a:extLst>
                    <a:ext uri="{9D8B030D-6E8A-4147-A177-3AD203B41FA5}">
                      <a16:colId xmlns:a16="http://schemas.microsoft.com/office/drawing/2014/main" val="20004"/>
                    </a:ext>
                  </a:extLst>
                </a:gridCol>
                <a:gridCol w="1129106">
                  <a:extLst>
                    <a:ext uri="{9D8B030D-6E8A-4147-A177-3AD203B41FA5}">
                      <a16:colId xmlns:a16="http://schemas.microsoft.com/office/drawing/2014/main" val="20005"/>
                    </a:ext>
                  </a:extLst>
                </a:gridCol>
              </a:tblGrid>
              <a:tr h="260519">
                <a:tc>
                  <a:txBody>
                    <a:bodyPr/>
                    <a:lstStyle/>
                    <a:p>
                      <a:pPr algn="ctr"/>
                      <a:r>
                        <a:rPr lang="en-US" sz="1000" b="1" dirty="0"/>
                        <a:t>9 Mos.</a:t>
                      </a:r>
                    </a:p>
                  </a:txBody>
                  <a:tcPr marL="74498" marR="74498" marT="37249" marB="37249"/>
                </a:tc>
                <a:tc>
                  <a:txBody>
                    <a:bodyPr/>
                    <a:lstStyle/>
                    <a:p>
                      <a:pPr algn="ctr"/>
                      <a:r>
                        <a:rPr lang="en-US" sz="1000" dirty="0"/>
                        <a:t>Life</a:t>
                      </a:r>
                      <a:r>
                        <a:rPr lang="en-US" sz="1000" baseline="0" dirty="0"/>
                        <a:t> Events</a:t>
                      </a:r>
                      <a:endParaRPr lang="en-US" sz="1000" dirty="0"/>
                    </a:p>
                  </a:txBody>
                  <a:tcPr marL="74498" marR="74498" marT="37249" marB="37249"/>
                </a:tc>
                <a:tc>
                  <a:txBody>
                    <a:bodyPr/>
                    <a:lstStyle/>
                    <a:p>
                      <a:pPr algn="ctr"/>
                      <a:r>
                        <a:rPr lang="en-US" sz="1000" dirty="0"/>
                        <a:t>Resources</a:t>
                      </a:r>
                    </a:p>
                  </a:txBody>
                  <a:tcPr marL="74498" marR="74498" marT="37249" marB="37249"/>
                </a:tc>
                <a:tc>
                  <a:txBody>
                    <a:bodyPr/>
                    <a:lstStyle/>
                    <a:p>
                      <a:pPr algn="ctr"/>
                      <a:r>
                        <a:rPr lang="en-US" sz="1000" dirty="0"/>
                        <a:t>Life Events</a:t>
                      </a:r>
                    </a:p>
                  </a:txBody>
                  <a:tcPr marL="74498" marR="74498" marT="37249" marB="37249"/>
                </a:tc>
                <a:tc>
                  <a:txBody>
                    <a:bodyPr/>
                    <a:lstStyle/>
                    <a:p>
                      <a:pPr algn="ctr"/>
                      <a:r>
                        <a:rPr lang="en-US" sz="1000" dirty="0"/>
                        <a:t>Resources</a:t>
                      </a:r>
                    </a:p>
                  </a:txBody>
                  <a:tcPr marL="74498" marR="74498" marT="37249" marB="37249"/>
                </a:tc>
                <a:tc>
                  <a:txBody>
                    <a:bodyPr/>
                    <a:lstStyle/>
                    <a:p>
                      <a:pPr algn="ctr"/>
                      <a:r>
                        <a:rPr lang="en-US" sz="1000" dirty="0"/>
                        <a:t>Resources</a:t>
                      </a:r>
                    </a:p>
                  </a:txBody>
                  <a:tcPr marL="74498" marR="74498" marT="37249" marB="37249"/>
                </a:tc>
                <a:extLst>
                  <a:ext uri="{0D108BD9-81ED-4DB2-BD59-A6C34878D82A}">
                    <a16:rowId xmlns:a16="http://schemas.microsoft.com/office/drawing/2014/main" val="10000"/>
                  </a:ext>
                </a:extLst>
              </a:tr>
              <a:tr h="410536">
                <a:tc>
                  <a:txBody>
                    <a:bodyPr/>
                    <a:lstStyle/>
                    <a:p>
                      <a:r>
                        <a:rPr lang="en-US" sz="1000" b="1" dirty="0"/>
                        <a:t>September***</a:t>
                      </a:r>
                    </a:p>
                  </a:txBody>
                  <a:tcPr marL="74498" marR="74498" marT="37249" marB="37249"/>
                </a:tc>
                <a:tc>
                  <a:txBody>
                    <a:bodyPr/>
                    <a:lstStyle/>
                    <a:p>
                      <a:r>
                        <a:rPr lang="en-US" sz="1000" dirty="0"/>
                        <a:t>Relations</a:t>
                      </a:r>
                      <a:r>
                        <a:rPr lang="en-US" sz="1000" baseline="0" dirty="0"/>
                        <a:t>hip</a:t>
                      </a:r>
                      <a:endParaRPr lang="en-US" sz="1000" dirty="0"/>
                    </a:p>
                  </a:txBody>
                  <a:tcPr marL="74498" marR="74498" marT="37249" marB="37249"/>
                </a:tc>
                <a:tc>
                  <a:txBody>
                    <a:bodyPr/>
                    <a:lstStyle/>
                    <a:p>
                      <a:r>
                        <a:rPr lang="en-US" sz="1000" i="1" dirty="0"/>
                        <a:t>In-Person/Virtual</a:t>
                      </a:r>
                    </a:p>
                  </a:txBody>
                  <a:tcPr marL="74498" marR="74498" marT="37249" marB="37249"/>
                </a:tc>
                <a:tc>
                  <a:txBody>
                    <a:bodyPr/>
                    <a:lstStyle/>
                    <a:p>
                      <a:r>
                        <a:rPr lang="en-US" sz="1000" dirty="0"/>
                        <a:t>Health and Wellness</a:t>
                      </a:r>
                    </a:p>
                  </a:txBody>
                  <a:tcPr marL="74498" marR="74498" marT="37249" marB="3724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i="1" dirty="0"/>
                        <a:t>In-Person/Virtual/</a:t>
                      </a:r>
                    </a:p>
                    <a:p>
                      <a:r>
                        <a:rPr lang="en-US" sz="1000" dirty="0"/>
                        <a:t>Experiential</a:t>
                      </a:r>
                    </a:p>
                  </a:txBody>
                  <a:tcPr marL="74498" marR="74498" marT="37249" marB="37249"/>
                </a:tc>
                <a:tc>
                  <a:txBody>
                    <a:bodyPr/>
                    <a:lstStyle/>
                    <a:p>
                      <a:r>
                        <a:rPr lang="en-US" sz="1000" dirty="0"/>
                        <a:t>Curriculum/</a:t>
                      </a:r>
                    </a:p>
                    <a:p>
                      <a:r>
                        <a:rPr lang="en-US" sz="1000" dirty="0"/>
                        <a:t>Pre-Assessment</a:t>
                      </a:r>
                    </a:p>
                  </a:txBody>
                  <a:tcPr marL="74498" marR="74498" marT="37249" marB="37249"/>
                </a:tc>
                <a:extLst>
                  <a:ext uri="{0D108BD9-81ED-4DB2-BD59-A6C34878D82A}">
                    <a16:rowId xmlns:a16="http://schemas.microsoft.com/office/drawing/2014/main" val="10001"/>
                  </a:ext>
                </a:extLst>
              </a:tr>
              <a:tr h="410536">
                <a:tc>
                  <a:txBody>
                    <a:bodyPr/>
                    <a:lstStyle/>
                    <a:p>
                      <a:r>
                        <a:rPr lang="en-US" sz="1000" b="1" dirty="0"/>
                        <a:t>October</a:t>
                      </a:r>
                    </a:p>
                  </a:txBody>
                  <a:tcPr marL="74498" marR="74498" marT="37249" marB="37249"/>
                </a:tc>
                <a:tc>
                  <a:txBody>
                    <a:bodyPr/>
                    <a:lstStyle/>
                    <a:p>
                      <a:r>
                        <a:rPr lang="en-US" sz="1000" dirty="0"/>
                        <a:t>Humanities</a:t>
                      </a:r>
                    </a:p>
                  </a:txBody>
                  <a:tcPr marL="74498" marR="74498" marT="37249" marB="3724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i="1" dirty="0"/>
                        <a:t>In-Person/Virtual</a:t>
                      </a:r>
                    </a:p>
                    <a:p>
                      <a:endParaRPr lang="en-US" sz="1000" i="1" dirty="0"/>
                    </a:p>
                  </a:txBody>
                  <a:tcPr marL="74498" marR="74498" marT="37249" marB="37249"/>
                </a:tc>
                <a:tc>
                  <a:txBody>
                    <a:bodyPr/>
                    <a:lstStyle/>
                    <a:p>
                      <a:r>
                        <a:rPr lang="en-US" sz="1000" dirty="0"/>
                        <a:t>Socioeconomic Practice</a:t>
                      </a:r>
                    </a:p>
                  </a:txBody>
                  <a:tcPr marL="74498" marR="74498" marT="37249" marB="37249"/>
                </a:tc>
                <a:tc>
                  <a:txBody>
                    <a:bodyPr/>
                    <a:lstStyle/>
                    <a:p>
                      <a:r>
                        <a:rPr lang="en-US" sz="1000" i="1" dirty="0"/>
                        <a:t>In-Person/Virtual/</a:t>
                      </a:r>
                    </a:p>
                    <a:p>
                      <a:r>
                        <a:rPr lang="en-US" sz="1000" i="1" dirty="0"/>
                        <a:t>Experiential</a:t>
                      </a:r>
                    </a:p>
                  </a:txBody>
                  <a:tcPr marL="74498" marR="74498" marT="37249" marB="37249"/>
                </a:tc>
                <a:tc>
                  <a:txBody>
                    <a:bodyPr/>
                    <a:lstStyle/>
                    <a:p>
                      <a:r>
                        <a:rPr lang="en-US" sz="1000" dirty="0"/>
                        <a:t>Curriculum</a:t>
                      </a:r>
                    </a:p>
                  </a:txBody>
                  <a:tcPr marL="74498" marR="74498" marT="37249" marB="37249"/>
                </a:tc>
                <a:extLst>
                  <a:ext uri="{0D108BD9-81ED-4DB2-BD59-A6C34878D82A}">
                    <a16:rowId xmlns:a16="http://schemas.microsoft.com/office/drawing/2014/main" val="10002"/>
                  </a:ext>
                </a:extLst>
              </a:tr>
              <a:tr h="410536">
                <a:tc>
                  <a:txBody>
                    <a:bodyPr/>
                    <a:lstStyle/>
                    <a:p>
                      <a:r>
                        <a:rPr lang="en-US" sz="1000" b="1" dirty="0"/>
                        <a:t>November</a:t>
                      </a:r>
                    </a:p>
                  </a:txBody>
                  <a:tcPr marL="74498" marR="74498" marT="37249" marB="37249"/>
                </a:tc>
                <a:tc>
                  <a:txBody>
                    <a:bodyPr/>
                    <a:lstStyle/>
                    <a:p>
                      <a:r>
                        <a:rPr lang="en-US" sz="1000" dirty="0"/>
                        <a:t>Career</a:t>
                      </a:r>
                    </a:p>
                  </a:txBody>
                  <a:tcPr marL="74498" marR="74498" marT="37249" marB="3724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i="1" dirty="0"/>
                        <a:t>In-Person/Virtual/</a:t>
                      </a:r>
                    </a:p>
                    <a:p>
                      <a:r>
                        <a:rPr lang="en-US" sz="1000" dirty="0"/>
                        <a:t>Experiential</a:t>
                      </a:r>
                    </a:p>
                  </a:txBody>
                  <a:tcPr marL="74498" marR="74498" marT="37249" marB="37249"/>
                </a:tc>
                <a:tc>
                  <a:txBody>
                    <a:bodyPr/>
                    <a:lstStyle/>
                    <a:p>
                      <a:r>
                        <a:rPr lang="en-US" sz="1000" dirty="0"/>
                        <a:t>Finance</a:t>
                      </a:r>
                    </a:p>
                  </a:txBody>
                  <a:tcPr marL="74498" marR="74498" marT="37249" marB="3724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i="1" dirty="0"/>
                        <a:t>In-Person/Virtual/</a:t>
                      </a:r>
                    </a:p>
                    <a:p>
                      <a:r>
                        <a:rPr lang="en-US" sz="1000" dirty="0"/>
                        <a:t>Experiential</a:t>
                      </a:r>
                    </a:p>
                  </a:txBody>
                  <a:tcPr marL="74498" marR="74498" marT="37249" marB="37249"/>
                </a:tc>
                <a:tc>
                  <a:txBody>
                    <a:bodyPr/>
                    <a:lstStyle/>
                    <a:p>
                      <a:r>
                        <a:rPr lang="en-US" sz="1000" dirty="0"/>
                        <a:t>Curriculum</a:t>
                      </a:r>
                    </a:p>
                  </a:txBody>
                  <a:tcPr marL="74498" marR="74498" marT="37249" marB="37249"/>
                </a:tc>
                <a:extLst>
                  <a:ext uri="{0D108BD9-81ED-4DB2-BD59-A6C34878D82A}">
                    <a16:rowId xmlns:a16="http://schemas.microsoft.com/office/drawing/2014/main" val="10003"/>
                  </a:ext>
                </a:extLst>
              </a:tr>
              <a:tr h="410536">
                <a:tc>
                  <a:txBody>
                    <a:bodyPr/>
                    <a:lstStyle/>
                    <a:p>
                      <a:r>
                        <a:rPr lang="en-US" sz="1000" b="1" dirty="0"/>
                        <a:t>December</a:t>
                      </a:r>
                    </a:p>
                  </a:txBody>
                  <a:tcPr marL="74498" marR="74498" marT="37249" marB="37249"/>
                </a:tc>
                <a:tc>
                  <a:txBody>
                    <a:bodyPr/>
                    <a:lstStyle/>
                    <a:p>
                      <a:r>
                        <a:rPr lang="en-US" sz="1000" dirty="0"/>
                        <a:t>Ourstory</a:t>
                      </a:r>
                      <a:r>
                        <a:rPr lang="en-US" sz="1000" baseline="0" dirty="0"/>
                        <a:t> Platform Presentation</a:t>
                      </a:r>
                      <a:endParaRPr lang="en-US" sz="1000" dirty="0"/>
                    </a:p>
                  </a:txBody>
                  <a:tcPr marL="74498" marR="74498" marT="37249" marB="37249"/>
                </a:tc>
                <a:tc>
                  <a:txBody>
                    <a:bodyPr/>
                    <a:lstStyle/>
                    <a:p>
                      <a:r>
                        <a:rPr lang="en-US" sz="1000" dirty="0"/>
                        <a:t>Mentor</a:t>
                      </a:r>
                    </a:p>
                  </a:txBody>
                  <a:tcPr marL="74498" marR="74498" marT="37249" marB="37249"/>
                </a:tc>
                <a:tc>
                  <a:txBody>
                    <a:bodyPr/>
                    <a:lstStyle/>
                    <a:p>
                      <a:r>
                        <a:rPr lang="en-US" sz="1000" dirty="0"/>
                        <a:t>Presentation</a:t>
                      </a:r>
                    </a:p>
                  </a:txBody>
                  <a:tcPr marL="74498" marR="74498" marT="37249" marB="37249"/>
                </a:tc>
                <a:tc>
                  <a:txBody>
                    <a:bodyPr/>
                    <a:lstStyle/>
                    <a:p>
                      <a:r>
                        <a:rPr lang="en-US" sz="1000" dirty="0"/>
                        <a:t>Protégé</a:t>
                      </a:r>
                    </a:p>
                  </a:txBody>
                  <a:tcPr marL="74498" marR="74498" marT="37249" marB="37249"/>
                </a:tc>
                <a:tc>
                  <a:txBody>
                    <a:bodyPr/>
                    <a:lstStyle/>
                    <a:p>
                      <a:r>
                        <a:rPr lang="en-US" sz="1000" dirty="0"/>
                        <a:t>Curriculum/</a:t>
                      </a:r>
                    </a:p>
                    <a:p>
                      <a:r>
                        <a:rPr lang="en-US" sz="1000" dirty="0"/>
                        <a:t>Experiential</a:t>
                      </a:r>
                    </a:p>
                  </a:txBody>
                  <a:tcPr marL="74498" marR="74498" marT="37249" marB="37249"/>
                </a:tc>
                <a:extLst>
                  <a:ext uri="{0D108BD9-81ED-4DB2-BD59-A6C34878D82A}">
                    <a16:rowId xmlns:a16="http://schemas.microsoft.com/office/drawing/2014/main" val="10004"/>
                  </a:ext>
                </a:extLst>
              </a:tr>
              <a:tr h="560553">
                <a:tc>
                  <a:txBody>
                    <a:bodyPr/>
                    <a:lstStyle/>
                    <a:p>
                      <a:r>
                        <a:rPr lang="en-US" sz="1000" b="1" dirty="0"/>
                        <a:t>January</a:t>
                      </a:r>
                    </a:p>
                  </a:txBody>
                  <a:tcPr marL="74498" marR="74498" marT="37249" marB="37249"/>
                </a:tc>
                <a:tc>
                  <a:txBody>
                    <a:bodyPr/>
                    <a:lstStyle/>
                    <a:p>
                      <a:r>
                        <a:rPr lang="en-US" sz="1000" dirty="0"/>
                        <a:t>Non-Profit</a:t>
                      </a:r>
                      <a:r>
                        <a:rPr lang="en-US" sz="1000" baseline="0" dirty="0"/>
                        <a:t>/ </a:t>
                      </a:r>
                      <a:r>
                        <a:rPr lang="en-US" sz="1000" dirty="0"/>
                        <a:t>Socioeconomic </a:t>
                      </a:r>
                      <a:r>
                        <a:rPr lang="en-US" sz="1000" baseline="0" dirty="0"/>
                        <a:t>Initiative**</a:t>
                      </a:r>
                      <a:endParaRPr lang="en-US" sz="1000" dirty="0"/>
                    </a:p>
                  </a:txBody>
                  <a:tcPr marL="74498" marR="74498" marT="37249" marB="37249"/>
                </a:tc>
                <a:tc>
                  <a:txBody>
                    <a:bodyPr/>
                    <a:lstStyle/>
                    <a:p>
                      <a:r>
                        <a:rPr lang="en-US" sz="1000" dirty="0"/>
                        <a:t>Business Model Canvas (BMC)</a:t>
                      </a:r>
                    </a:p>
                  </a:txBody>
                  <a:tcPr marL="74498" marR="74498" marT="37249" marB="37249"/>
                </a:tc>
                <a:tc>
                  <a:txBody>
                    <a:bodyPr/>
                    <a:lstStyle/>
                    <a:p>
                      <a:r>
                        <a:rPr lang="en-US" sz="1000" dirty="0"/>
                        <a:t>Product or Service </a:t>
                      </a:r>
                    </a:p>
                  </a:txBody>
                  <a:tcPr marL="74498" marR="74498" marT="37249" marB="37249"/>
                </a:tc>
                <a:tc>
                  <a:txBody>
                    <a:bodyPr/>
                    <a:lstStyle/>
                    <a:p>
                      <a:r>
                        <a:rPr lang="en-US" sz="1000" dirty="0"/>
                        <a:t>Business Model Canvas (BMC)</a:t>
                      </a:r>
                    </a:p>
                  </a:txBody>
                  <a:tcPr marL="74498" marR="74498" marT="37249" marB="37249"/>
                </a:tc>
                <a:tc>
                  <a:txBody>
                    <a:bodyPr/>
                    <a:lstStyle/>
                    <a:p>
                      <a:r>
                        <a:rPr lang="en-US" sz="1000" dirty="0"/>
                        <a:t>Curriculum/</a:t>
                      </a:r>
                    </a:p>
                    <a:p>
                      <a:r>
                        <a:rPr lang="en-US" sz="1000" dirty="0"/>
                        <a:t>Experiential/</a:t>
                      </a:r>
                    </a:p>
                    <a:p>
                      <a:r>
                        <a:rPr lang="en-US" sz="1000" dirty="0"/>
                        <a:t>Post-Assessment </a:t>
                      </a:r>
                    </a:p>
                  </a:txBody>
                  <a:tcPr marL="74498" marR="74498" marT="37249" marB="37249"/>
                </a:tc>
                <a:extLst>
                  <a:ext uri="{0D108BD9-81ED-4DB2-BD59-A6C34878D82A}">
                    <a16:rowId xmlns:a16="http://schemas.microsoft.com/office/drawing/2014/main" val="10005"/>
                  </a:ext>
                </a:extLst>
              </a:tr>
              <a:tr h="260519">
                <a:tc>
                  <a:txBody>
                    <a:bodyPr/>
                    <a:lstStyle/>
                    <a:p>
                      <a:r>
                        <a:rPr lang="en-US" sz="1000" b="1" dirty="0"/>
                        <a:t>February</a:t>
                      </a:r>
                    </a:p>
                  </a:txBody>
                  <a:tcPr marL="74498" marR="74498" marT="37249" marB="37249"/>
                </a:tc>
                <a:tc>
                  <a:txBody>
                    <a:bodyPr/>
                    <a:lstStyle/>
                    <a:p>
                      <a:r>
                        <a:rPr lang="en-US" sz="1000" dirty="0"/>
                        <a:t>90 Day Launch</a:t>
                      </a:r>
                    </a:p>
                  </a:txBody>
                  <a:tcPr marL="74498" marR="74498" marT="37249" marB="37249"/>
                </a:tc>
                <a:tc>
                  <a:txBody>
                    <a:bodyPr/>
                    <a:lstStyle/>
                    <a:p>
                      <a:r>
                        <a:rPr lang="en-US" sz="1000" dirty="0"/>
                        <a:t>BMC</a:t>
                      </a:r>
                    </a:p>
                  </a:txBody>
                  <a:tcPr marL="74498" marR="74498" marT="37249" marB="37249"/>
                </a:tc>
                <a:tc>
                  <a:txBody>
                    <a:bodyPr/>
                    <a:lstStyle/>
                    <a:p>
                      <a:r>
                        <a:rPr lang="en-US" sz="1000" dirty="0"/>
                        <a:t>N/A</a:t>
                      </a:r>
                    </a:p>
                  </a:txBody>
                  <a:tcPr marL="74498" marR="74498" marT="37249" marB="37249"/>
                </a:tc>
                <a:tc>
                  <a:txBody>
                    <a:bodyPr/>
                    <a:lstStyle/>
                    <a:p>
                      <a:endParaRPr lang="en-US" sz="1000" dirty="0"/>
                    </a:p>
                  </a:txBody>
                  <a:tcPr marL="74498" marR="74498" marT="37249" marB="37249"/>
                </a:tc>
                <a:tc>
                  <a:txBody>
                    <a:bodyPr/>
                    <a:lstStyle/>
                    <a:p>
                      <a:r>
                        <a:rPr lang="en-US" sz="1000" dirty="0"/>
                        <a:t>Workgroup</a:t>
                      </a:r>
                    </a:p>
                  </a:txBody>
                  <a:tcPr marL="74498" marR="74498" marT="37249" marB="37249"/>
                </a:tc>
                <a:extLst>
                  <a:ext uri="{0D108BD9-81ED-4DB2-BD59-A6C34878D82A}">
                    <a16:rowId xmlns:a16="http://schemas.microsoft.com/office/drawing/2014/main" val="10006"/>
                  </a:ext>
                </a:extLst>
              </a:tr>
              <a:tr h="260519">
                <a:tc>
                  <a:txBody>
                    <a:bodyPr/>
                    <a:lstStyle/>
                    <a:p>
                      <a:r>
                        <a:rPr lang="en-US" sz="1000" b="1" dirty="0"/>
                        <a:t>March</a:t>
                      </a:r>
                    </a:p>
                  </a:txBody>
                  <a:tcPr marL="74498" marR="74498" marT="37249" marB="37249"/>
                </a:tc>
                <a:tc>
                  <a:txBody>
                    <a:bodyPr/>
                    <a:lstStyle/>
                    <a:p>
                      <a:r>
                        <a:rPr lang="en-US" sz="1000" dirty="0"/>
                        <a:t>60 Day Launch</a:t>
                      </a:r>
                    </a:p>
                  </a:txBody>
                  <a:tcPr marL="74498" marR="74498" marT="37249" marB="37249"/>
                </a:tc>
                <a:tc>
                  <a:txBody>
                    <a:bodyPr/>
                    <a:lstStyle/>
                    <a:p>
                      <a:r>
                        <a:rPr lang="en-US" sz="1000" dirty="0"/>
                        <a:t>BMC</a:t>
                      </a:r>
                    </a:p>
                  </a:txBody>
                  <a:tcPr marL="74498" marR="74498" marT="37249" marB="37249"/>
                </a:tc>
                <a:tc>
                  <a:txBody>
                    <a:bodyPr/>
                    <a:lstStyle/>
                    <a:p>
                      <a:r>
                        <a:rPr lang="en-US" sz="1000" dirty="0"/>
                        <a:t>N/A</a:t>
                      </a:r>
                    </a:p>
                  </a:txBody>
                  <a:tcPr marL="74498" marR="74498" marT="37249" marB="37249"/>
                </a:tc>
                <a:tc>
                  <a:txBody>
                    <a:bodyPr/>
                    <a:lstStyle/>
                    <a:p>
                      <a:endParaRPr lang="en-US" sz="1000" dirty="0"/>
                    </a:p>
                  </a:txBody>
                  <a:tcPr marL="74498" marR="74498" marT="37249" marB="37249"/>
                </a:tc>
                <a:tc>
                  <a:txBody>
                    <a:bodyPr/>
                    <a:lstStyle/>
                    <a:p>
                      <a:r>
                        <a:rPr lang="en-US" sz="1000" dirty="0"/>
                        <a:t>Workgroup</a:t>
                      </a:r>
                    </a:p>
                  </a:txBody>
                  <a:tcPr marL="74498" marR="74498" marT="37249" marB="37249"/>
                </a:tc>
                <a:extLst>
                  <a:ext uri="{0D108BD9-81ED-4DB2-BD59-A6C34878D82A}">
                    <a16:rowId xmlns:a16="http://schemas.microsoft.com/office/drawing/2014/main" val="10007"/>
                  </a:ext>
                </a:extLst>
              </a:tr>
              <a:tr h="260519">
                <a:tc>
                  <a:txBody>
                    <a:bodyPr/>
                    <a:lstStyle/>
                    <a:p>
                      <a:r>
                        <a:rPr lang="en-US" sz="1000" b="1" dirty="0"/>
                        <a:t>April</a:t>
                      </a:r>
                    </a:p>
                  </a:txBody>
                  <a:tcPr marL="74498" marR="74498" marT="37249" marB="37249"/>
                </a:tc>
                <a:tc>
                  <a:txBody>
                    <a:bodyPr/>
                    <a:lstStyle/>
                    <a:p>
                      <a:r>
                        <a:rPr lang="en-US" sz="1000" dirty="0"/>
                        <a:t>30 Day Launch</a:t>
                      </a:r>
                    </a:p>
                  </a:txBody>
                  <a:tcPr marL="74498" marR="74498" marT="37249" marB="37249"/>
                </a:tc>
                <a:tc>
                  <a:txBody>
                    <a:bodyPr/>
                    <a:lstStyle/>
                    <a:p>
                      <a:r>
                        <a:rPr lang="en-US" sz="1000" dirty="0"/>
                        <a:t>BMC</a:t>
                      </a:r>
                    </a:p>
                  </a:txBody>
                  <a:tcPr marL="74498" marR="74498" marT="37249" marB="37249"/>
                </a:tc>
                <a:tc>
                  <a:txBody>
                    <a:bodyPr/>
                    <a:lstStyle/>
                    <a:p>
                      <a:r>
                        <a:rPr lang="en-US" sz="1000" dirty="0"/>
                        <a:t>N/A</a:t>
                      </a:r>
                    </a:p>
                  </a:txBody>
                  <a:tcPr marL="74498" marR="74498" marT="37249" marB="37249"/>
                </a:tc>
                <a:tc>
                  <a:txBody>
                    <a:bodyPr/>
                    <a:lstStyle/>
                    <a:p>
                      <a:endParaRPr lang="en-US" sz="1000" dirty="0"/>
                    </a:p>
                  </a:txBody>
                  <a:tcPr marL="74498" marR="74498" marT="37249" marB="37249"/>
                </a:tc>
                <a:tc>
                  <a:txBody>
                    <a:bodyPr/>
                    <a:lstStyle/>
                    <a:p>
                      <a:r>
                        <a:rPr lang="en-US" sz="1000" dirty="0"/>
                        <a:t>Workgroup</a:t>
                      </a:r>
                    </a:p>
                  </a:txBody>
                  <a:tcPr marL="74498" marR="74498" marT="37249" marB="37249"/>
                </a:tc>
                <a:extLst>
                  <a:ext uri="{0D108BD9-81ED-4DB2-BD59-A6C34878D82A}">
                    <a16:rowId xmlns:a16="http://schemas.microsoft.com/office/drawing/2014/main" val="10008"/>
                  </a:ext>
                </a:extLst>
              </a:tr>
              <a:tr h="410536">
                <a:tc>
                  <a:txBody>
                    <a:bodyPr/>
                    <a:lstStyle/>
                    <a:p>
                      <a:r>
                        <a:rPr lang="en-US" sz="1000" b="1" dirty="0"/>
                        <a:t>May</a:t>
                      </a:r>
                    </a:p>
                  </a:txBody>
                  <a:tcPr marL="74498" marR="74498" marT="37249" marB="37249"/>
                </a:tc>
                <a:tc>
                  <a:txBody>
                    <a:bodyPr/>
                    <a:lstStyle/>
                    <a:p>
                      <a:r>
                        <a:rPr lang="en-US" sz="1000" dirty="0"/>
                        <a:t>E-Commerce Exchange</a:t>
                      </a:r>
                    </a:p>
                  </a:txBody>
                  <a:tcPr marL="74498" marR="74498" marT="37249" marB="37249"/>
                </a:tc>
                <a:tc>
                  <a:txBody>
                    <a:bodyPr/>
                    <a:lstStyle/>
                    <a:p>
                      <a:r>
                        <a:rPr lang="en-US" sz="1000" dirty="0"/>
                        <a:t>TBD</a:t>
                      </a:r>
                    </a:p>
                  </a:txBody>
                  <a:tcPr marL="74498" marR="74498" marT="37249" marB="37249"/>
                </a:tc>
                <a:tc>
                  <a:txBody>
                    <a:bodyPr/>
                    <a:lstStyle/>
                    <a:p>
                      <a:r>
                        <a:rPr lang="en-US" sz="1000" dirty="0"/>
                        <a:t>Certificate of Completion</a:t>
                      </a:r>
                    </a:p>
                  </a:txBody>
                  <a:tcPr marL="74498" marR="74498" marT="37249" marB="37249"/>
                </a:tc>
                <a:tc>
                  <a:txBody>
                    <a:bodyPr/>
                    <a:lstStyle/>
                    <a:p>
                      <a:r>
                        <a:rPr lang="en-US" sz="1000" dirty="0"/>
                        <a:t>TBD</a:t>
                      </a:r>
                    </a:p>
                  </a:txBody>
                  <a:tcPr marL="74498" marR="74498" marT="37249" marB="37249"/>
                </a:tc>
                <a:tc>
                  <a:txBody>
                    <a:bodyPr/>
                    <a:lstStyle/>
                    <a:p>
                      <a:r>
                        <a:rPr lang="en-US" sz="1000" dirty="0"/>
                        <a:t>Online Presentation</a:t>
                      </a:r>
                    </a:p>
                  </a:txBody>
                  <a:tcPr marL="74498" marR="74498" marT="37249" marB="37249"/>
                </a:tc>
                <a:extLst>
                  <a:ext uri="{0D108BD9-81ED-4DB2-BD59-A6C34878D82A}">
                    <a16:rowId xmlns:a16="http://schemas.microsoft.com/office/drawing/2014/main" val="10009"/>
                  </a:ext>
                </a:extLst>
              </a:tr>
              <a:tr h="410536">
                <a:tc>
                  <a:txBody>
                    <a:bodyPr/>
                    <a:lstStyle/>
                    <a:p>
                      <a:r>
                        <a:rPr lang="en-US" sz="1000" b="1" dirty="0"/>
                        <a:t>*Leadership Curriculum</a:t>
                      </a:r>
                    </a:p>
                  </a:txBody>
                  <a:tcPr marL="74498" marR="74498" marT="37249" marB="37249"/>
                </a:tc>
                <a:tc>
                  <a:txBody>
                    <a:bodyPr/>
                    <a:lstStyle/>
                    <a:p>
                      <a:r>
                        <a:rPr lang="en-US" sz="1000" b="1" dirty="0"/>
                        <a:t>Training Curriculum</a:t>
                      </a:r>
                    </a:p>
                  </a:txBody>
                  <a:tcPr marL="74498" marR="74498" marT="37249" marB="37249"/>
                </a:tc>
                <a:tc>
                  <a:txBody>
                    <a:bodyPr/>
                    <a:lstStyle/>
                    <a:p>
                      <a:r>
                        <a:rPr lang="en-US" sz="1000" b="1" dirty="0"/>
                        <a:t>**Curriculum Committee</a:t>
                      </a:r>
                    </a:p>
                  </a:txBody>
                  <a:tcPr marL="74498" marR="74498" marT="37249" marB="37249"/>
                </a:tc>
                <a:tc>
                  <a:txBody>
                    <a:bodyPr/>
                    <a:lstStyle/>
                    <a:p>
                      <a:r>
                        <a:rPr lang="en-US" sz="1000" b="1" dirty="0"/>
                        <a:t>***Start of -School Year Calendar</a:t>
                      </a:r>
                    </a:p>
                  </a:txBody>
                  <a:tcPr marL="74498" marR="74498" marT="37249" marB="37249"/>
                </a:tc>
                <a:tc>
                  <a:txBody>
                    <a:bodyPr/>
                    <a:lstStyle/>
                    <a:p>
                      <a:endParaRPr lang="en-US" sz="1000" dirty="0"/>
                    </a:p>
                  </a:txBody>
                  <a:tcPr marL="74498" marR="74498" marT="37249" marB="37249"/>
                </a:tc>
                <a:tc>
                  <a:txBody>
                    <a:bodyPr/>
                    <a:lstStyle/>
                    <a:p>
                      <a:endParaRPr lang="en-US" sz="1000" dirty="0"/>
                    </a:p>
                  </a:txBody>
                  <a:tcPr marL="74498" marR="74498" marT="37249" marB="37249"/>
                </a:tc>
                <a:extLst>
                  <a:ext uri="{0D108BD9-81ED-4DB2-BD59-A6C34878D82A}">
                    <a16:rowId xmlns:a16="http://schemas.microsoft.com/office/drawing/2014/main" val="1001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628650" y="388308"/>
            <a:ext cx="4124977" cy="1021424"/>
          </a:xfrm>
        </p:spPr>
        <p:txBody>
          <a:bodyPr anchor="b">
            <a:normAutofit/>
          </a:bodyPr>
          <a:lstStyle/>
          <a:p>
            <a:pPr algn="r"/>
            <a:r>
              <a:rPr lang="en-US" sz="3200" dirty="0">
                <a:solidFill>
                  <a:schemeClr val="bg1"/>
                </a:solidFill>
              </a:rPr>
              <a:t>Curriculum Timeline Resources Sept-Oct</a:t>
            </a:r>
          </a:p>
        </p:txBody>
      </p:sp>
      <p:cxnSp>
        <p:nvCxnSpPr>
          <p:cNvPr id="26" name="Straight Connector 2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4657" y="1440584"/>
            <a:ext cx="465897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p:cNvSpPr>
            <a:spLocks noGrp="1"/>
          </p:cNvSpPr>
          <p:nvPr>
            <p:ph type="ftr" sz="quarter" idx="11"/>
          </p:nvPr>
        </p:nvSpPr>
        <p:spPr>
          <a:xfrm>
            <a:off x="3028950" y="6356350"/>
            <a:ext cx="3086100" cy="365125"/>
          </a:xfrm>
        </p:spPr>
        <p:txBody>
          <a:bodyPr>
            <a:normAutofit/>
          </a:bodyPr>
          <a:lstStyle/>
          <a:p>
            <a:pPr>
              <a:lnSpc>
                <a:spcPct val="90000"/>
              </a:lnSpc>
              <a:spcAft>
                <a:spcPts val="600"/>
              </a:spcAft>
            </a:pPr>
            <a:r>
              <a:rPr lang="en-US" dirty="0">
                <a:solidFill>
                  <a:schemeClr val="bg1">
                    <a:lumMod val="50000"/>
                  </a:schemeClr>
                </a:solidFill>
              </a:rPr>
              <a:t>Reverse Mentoring for Cross-Generational Learning - Developing Leadership Soft Skills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310370207"/>
              </p:ext>
            </p:extLst>
          </p:nvPr>
        </p:nvGraphicFramePr>
        <p:xfrm>
          <a:off x="1247113" y="1682750"/>
          <a:ext cx="6649775" cy="4241802"/>
        </p:xfrm>
        <a:graphic>
          <a:graphicData uri="http://schemas.openxmlformats.org/drawingml/2006/table">
            <a:tbl>
              <a:tblPr firstRow="1" bandRow="1">
                <a:tableStyleId>{5C22544A-7EE6-4342-B048-85BDC9FD1C3A}</a:tableStyleId>
              </a:tblPr>
              <a:tblGrid>
                <a:gridCol w="2723433">
                  <a:extLst>
                    <a:ext uri="{9D8B030D-6E8A-4147-A177-3AD203B41FA5}">
                      <a16:colId xmlns:a16="http://schemas.microsoft.com/office/drawing/2014/main" val="20000"/>
                    </a:ext>
                  </a:extLst>
                </a:gridCol>
                <a:gridCol w="3926342">
                  <a:extLst>
                    <a:ext uri="{9D8B030D-6E8A-4147-A177-3AD203B41FA5}">
                      <a16:colId xmlns:a16="http://schemas.microsoft.com/office/drawing/2014/main" val="20001"/>
                    </a:ext>
                  </a:extLst>
                </a:gridCol>
              </a:tblGrid>
              <a:tr h="1427051">
                <a:tc>
                  <a:txBody>
                    <a:bodyPr/>
                    <a:lstStyle/>
                    <a:p>
                      <a:r>
                        <a:rPr lang="en-US" sz="1200" dirty="0"/>
                        <a:t>September - Relationship</a:t>
                      </a:r>
                    </a:p>
                  </a:txBody>
                  <a:tcPr marL="103957" marR="103957" marT="51978" marB="51978"/>
                </a:tc>
                <a:tc>
                  <a:txBody>
                    <a:bodyPr/>
                    <a:lstStyle/>
                    <a:p>
                      <a:pPr algn="just"/>
                      <a:r>
                        <a:rPr lang="en-US" sz="1200" b="1" kern="1200" dirty="0">
                          <a:solidFill>
                            <a:schemeClr val="lt1"/>
                          </a:solidFill>
                          <a:latin typeface="+mn-lt"/>
                          <a:ea typeface="+mn-ea"/>
                          <a:cs typeface="+mn-cs"/>
                        </a:rPr>
                        <a:t>Engage students, teachers and community p</a:t>
                      </a:r>
                      <a:r>
                        <a:rPr lang="en-US" sz="1200" b="1" kern="1200" baseline="0" dirty="0">
                          <a:solidFill>
                            <a:schemeClr val="lt1"/>
                          </a:solidFill>
                          <a:latin typeface="+mn-lt"/>
                          <a:ea typeface="+mn-ea"/>
                          <a:cs typeface="+mn-cs"/>
                        </a:rPr>
                        <a:t>romoting</a:t>
                      </a:r>
                      <a:r>
                        <a:rPr lang="en-US" sz="1200" b="1" kern="1200" dirty="0">
                          <a:solidFill>
                            <a:schemeClr val="lt1"/>
                          </a:solidFill>
                          <a:latin typeface="+mn-lt"/>
                          <a:ea typeface="+mn-ea"/>
                          <a:cs typeface="+mn-cs"/>
                        </a:rPr>
                        <a:t> relationships in cultural awareness, self-empowerment and history as part of leadership development of social skills in leadership.  Resource: product description, narration describing usage, versatility and feasibility and statistic data. </a:t>
                      </a:r>
                      <a:endParaRPr lang="en-US" sz="1200" dirty="0"/>
                    </a:p>
                  </a:txBody>
                  <a:tcPr marL="103957" marR="103957" marT="51978" marB="51978"/>
                </a:tc>
                <a:extLst>
                  <a:ext uri="{0D108BD9-81ED-4DB2-BD59-A6C34878D82A}">
                    <a16:rowId xmlns:a16="http://schemas.microsoft.com/office/drawing/2014/main" val="10000"/>
                  </a:ext>
                </a:extLst>
              </a:tr>
              <a:tr h="693850">
                <a:tc>
                  <a:txBody>
                    <a:bodyPr/>
                    <a:lstStyle/>
                    <a:p>
                      <a:r>
                        <a:rPr lang="en-US" sz="1200" dirty="0"/>
                        <a:t>September – Health and Wellness</a:t>
                      </a:r>
                    </a:p>
                  </a:txBody>
                  <a:tcPr marL="103957" marR="103957" marT="51978" marB="51978"/>
                </a:tc>
                <a:tc>
                  <a:txBody>
                    <a:bodyPr/>
                    <a:lstStyle/>
                    <a:p>
                      <a:pPr algn="just"/>
                      <a:r>
                        <a:rPr lang="en-US" sz="1200" kern="1200" dirty="0">
                          <a:solidFill>
                            <a:schemeClr val="dk1"/>
                          </a:solidFill>
                          <a:latin typeface="+mn-lt"/>
                          <a:ea typeface="+mn-ea"/>
                          <a:cs typeface="+mn-cs"/>
                        </a:rPr>
                        <a:t>Self awareness on nutritional designated to promote self good nutrition, health and life to be sustained as a leader. </a:t>
                      </a:r>
                      <a:endParaRPr lang="en-US" sz="1200" dirty="0"/>
                    </a:p>
                  </a:txBody>
                  <a:tcPr marL="103957" marR="103957" marT="51978" marB="51978"/>
                </a:tc>
                <a:extLst>
                  <a:ext uri="{0D108BD9-81ED-4DB2-BD59-A6C34878D82A}">
                    <a16:rowId xmlns:a16="http://schemas.microsoft.com/office/drawing/2014/main" val="10001"/>
                  </a:ext>
                </a:extLst>
              </a:tr>
              <a:tr h="1427051">
                <a:tc>
                  <a:txBody>
                    <a:bodyPr/>
                    <a:lstStyle/>
                    <a:p>
                      <a:r>
                        <a:rPr lang="en-US" sz="1200" dirty="0"/>
                        <a:t>October - Humanities</a:t>
                      </a:r>
                    </a:p>
                  </a:txBody>
                  <a:tcPr marL="103957" marR="103957" marT="51978" marB="51978"/>
                </a:tc>
                <a:tc>
                  <a:txBody>
                    <a:bodyPr/>
                    <a:lstStyle/>
                    <a:p>
                      <a:pPr algn="just"/>
                      <a:r>
                        <a:rPr lang="en-US" sz="1200" kern="1200" dirty="0">
                          <a:solidFill>
                            <a:schemeClr val="dk1"/>
                          </a:solidFill>
                          <a:latin typeface="+mn-lt"/>
                          <a:ea typeface="+mn-ea"/>
                          <a:cs typeface="+mn-cs"/>
                        </a:rPr>
                        <a:t>Designed to aide learning for what it means to live a healthier, more natural and environmentally friendly lifestyle through conservation.  Colorful pictures and simple text teaches readers to understand, respect and preserve wildlife, water, air and land. To helps to initiate dialogue between students and mentors for partnerships and collaborations.</a:t>
                      </a:r>
                      <a:endParaRPr lang="en-US" sz="1200" dirty="0"/>
                    </a:p>
                  </a:txBody>
                  <a:tcPr marL="103957" marR="103957" marT="51978" marB="51978"/>
                </a:tc>
                <a:extLst>
                  <a:ext uri="{0D108BD9-81ED-4DB2-BD59-A6C34878D82A}">
                    <a16:rowId xmlns:a16="http://schemas.microsoft.com/office/drawing/2014/main" val="10002"/>
                  </a:ext>
                </a:extLst>
              </a:tr>
              <a:tr h="693850">
                <a:tc>
                  <a:txBody>
                    <a:bodyPr/>
                    <a:lstStyle/>
                    <a:p>
                      <a:r>
                        <a:rPr lang="en-US" sz="1200" dirty="0"/>
                        <a:t>October -  Socioeconomic</a:t>
                      </a:r>
                      <a:r>
                        <a:rPr lang="en-US" sz="1200" baseline="0" dirty="0"/>
                        <a:t> Initiative </a:t>
                      </a:r>
                      <a:endParaRPr lang="en-US" sz="1200" dirty="0"/>
                    </a:p>
                  </a:txBody>
                  <a:tcPr marL="103957" marR="103957" marT="51978" marB="51978"/>
                </a:tc>
                <a:tc>
                  <a:txBody>
                    <a:bodyPr/>
                    <a:lstStyle/>
                    <a:p>
                      <a:r>
                        <a:rPr lang="en-US" sz="1200" kern="1200" dirty="0">
                          <a:solidFill>
                            <a:schemeClr val="dk1"/>
                          </a:solidFill>
                          <a:latin typeface="+mn-lt"/>
                          <a:ea typeface="+mn-ea"/>
                          <a:cs typeface="+mn-cs"/>
                        </a:rPr>
                        <a:t>Workbook that allows the students to be a part of the solution by leaving the story open-ended</a:t>
                      </a:r>
                      <a:r>
                        <a:rPr lang="en-US" sz="1200" kern="1200" baseline="0" dirty="0">
                          <a:solidFill>
                            <a:schemeClr val="dk1"/>
                          </a:solidFill>
                          <a:latin typeface="+mn-lt"/>
                          <a:ea typeface="+mn-ea"/>
                          <a:cs typeface="+mn-cs"/>
                        </a:rPr>
                        <a:t> by adopting a socioeconomic initiative as a leaders in the workforce.</a:t>
                      </a:r>
                      <a:endParaRPr lang="en-US" sz="1200" dirty="0"/>
                    </a:p>
                  </a:txBody>
                  <a:tcPr marL="103957" marR="103957" marT="51978" marB="51978"/>
                </a:tc>
                <a:extLst>
                  <a:ext uri="{0D108BD9-81ED-4DB2-BD59-A6C34878D82A}">
                    <a16:rowId xmlns:a16="http://schemas.microsoft.com/office/drawing/2014/main" val="100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628650" y="388308"/>
            <a:ext cx="4124977" cy="1021424"/>
          </a:xfrm>
        </p:spPr>
        <p:txBody>
          <a:bodyPr anchor="b">
            <a:normAutofit/>
          </a:bodyPr>
          <a:lstStyle/>
          <a:p>
            <a:pPr algn="r"/>
            <a:r>
              <a:rPr lang="en-US" sz="3200" dirty="0">
                <a:solidFill>
                  <a:schemeClr val="bg1"/>
                </a:solidFill>
              </a:rPr>
              <a:t>Curriculum Timeline Resources Nov-May</a:t>
            </a:r>
          </a:p>
        </p:txBody>
      </p:sp>
      <p:cxnSp>
        <p:nvCxnSpPr>
          <p:cNvPr id="23" name="Straight Connector 2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4657" y="1440584"/>
            <a:ext cx="465897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p:cNvSpPr>
            <a:spLocks noGrp="1"/>
          </p:cNvSpPr>
          <p:nvPr>
            <p:ph type="ftr" sz="quarter" idx="11"/>
          </p:nvPr>
        </p:nvSpPr>
        <p:spPr>
          <a:xfrm>
            <a:off x="3028950" y="6356350"/>
            <a:ext cx="3086100" cy="365125"/>
          </a:xfrm>
        </p:spPr>
        <p:txBody>
          <a:bodyPr>
            <a:normAutofit/>
          </a:bodyPr>
          <a:lstStyle/>
          <a:p>
            <a:pPr>
              <a:lnSpc>
                <a:spcPct val="90000"/>
              </a:lnSpc>
              <a:spcAft>
                <a:spcPts val="600"/>
              </a:spcAft>
            </a:pPr>
            <a:r>
              <a:rPr lang="en-US" dirty="0">
                <a:solidFill>
                  <a:schemeClr val="bg1">
                    <a:lumMod val="50000"/>
                  </a:schemeClr>
                </a:solidFill>
              </a:rPr>
              <a:t>Reverse Mentoring for Cross-Generational Learning - Developing Leadership Soft Skills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74479235"/>
              </p:ext>
            </p:extLst>
          </p:nvPr>
        </p:nvGraphicFramePr>
        <p:xfrm>
          <a:off x="1105533" y="1682750"/>
          <a:ext cx="6932935" cy="4241801"/>
        </p:xfrm>
        <a:graphic>
          <a:graphicData uri="http://schemas.openxmlformats.org/drawingml/2006/table">
            <a:tbl>
              <a:tblPr firstRow="1" bandRow="1">
                <a:tableStyleId>{5C22544A-7EE6-4342-B048-85BDC9FD1C3A}</a:tableStyleId>
              </a:tblPr>
              <a:tblGrid>
                <a:gridCol w="1996830">
                  <a:extLst>
                    <a:ext uri="{9D8B030D-6E8A-4147-A177-3AD203B41FA5}">
                      <a16:colId xmlns:a16="http://schemas.microsoft.com/office/drawing/2014/main" val="20000"/>
                    </a:ext>
                  </a:extLst>
                </a:gridCol>
                <a:gridCol w="4936105">
                  <a:extLst>
                    <a:ext uri="{9D8B030D-6E8A-4147-A177-3AD203B41FA5}">
                      <a16:colId xmlns:a16="http://schemas.microsoft.com/office/drawing/2014/main" val="20001"/>
                    </a:ext>
                  </a:extLst>
                </a:gridCol>
              </a:tblGrid>
              <a:tr h="991606">
                <a:tc>
                  <a:txBody>
                    <a:bodyPr/>
                    <a:lstStyle/>
                    <a:p>
                      <a:r>
                        <a:rPr lang="en-US" sz="1800" dirty="0"/>
                        <a:t>November</a:t>
                      </a:r>
                    </a:p>
                  </a:txBody>
                  <a:tcPr marL="121413" marR="121413" marT="60706" marB="60706"/>
                </a:tc>
                <a:tc>
                  <a:txBody>
                    <a:bodyPr/>
                    <a:lstStyle/>
                    <a:p>
                      <a:r>
                        <a:rPr lang="en-US" sz="1800" dirty="0"/>
                        <a:t>Resources</a:t>
                      </a:r>
                      <a:r>
                        <a:rPr lang="en-US" sz="1800" baseline="0" dirty="0"/>
                        <a:t> Provided by Curriculum Committee</a:t>
                      </a:r>
                    </a:p>
                    <a:p>
                      <a:r>
                        <a:rPr lang="en-US" sz="1800" baseline="0" dirty="0"/>
                        <a:t>Thanksgiving Celebration</a:t>
                      </a:r>
                      <a:endParaRPr lang="en-US" sz="1800" dirty="0"/>
                    </a:p>
                  </a:txBody>
                  <a:tcPr marL="121413" marR="121413" marT="60706" marB="60706"/>
                </a:tc>
                <a:extLst>
                  <a:ext uri="{0D108BD9-81ED-4DB2-BD59-A6C34878D82A}">
                    <a16:rowId xmlns:a16="http://schemas.microsoft.com/office/drawing/2014/main" val="10000"/>
                  </a:ext>
                </a:extLst>
              </a:tr>
              <a:tr h="716228">
                <a:tc>
                  <a:txBody>
                    <a:bodyPr/>
                    <a:lstStyle/>
                    <a:p>
                      <a:r>
                        <a:rPr lang="en-US" sz="1800" dirty="0"/>
                        <a:t>December</a:t>
                      </a:r>
                    </a:p>
                  </a:txBody>
                  <a:tcPr marL="121413" marR="121413" marT="60706" marB="60706"/>
                </a:tc>
                <a:tc>
                  <a:txBody>
                    <a:bodyPr/>
                    <a:lstStyle/>
                    <a:p>
                      <a:r>
                        <a:rPr lang="en-US" sz="1800" dirty="0"/>
                        <a:t>Mentor</a:t>
                      </a:r>
                      <a:r>
                        <a:rPr lang="en-US" sz="1800" baseline="0" dirty="0"/>
                        <a:t>- Protégé Platform</a:t>
                      </a:r>
                      <a:endParaRPr lang="en-US" sz="1800" dirty="0"/>
                    </a:p>
                    <a:p>
                      <a:endParaRPr lang="en-US" sz="1800" dirty="0"/>
                    </a:p>
                  </a:txBody>
                  <a:tcPr marL="121413" marR="121413" marT="60706" marB="60706"/>
                </a:tc>
                <a:extLst>
                  <a:ext uri="{0D108BD9-81ED-4DB2-BD59-A6C34878D82A}">
                    <a16:rowId xmlns:a16="http://schemas.microsoft.com/office/drawing/2014/main" val="10001"/>
                  </a:ext>
                </a:extLst>
              </a:tr>
              <a:tr h="991606">
                <a:tc>
                  <a:txBody>
                    <a:bodyPr/>
                    <a:lstStyle/>
                    <a:p>
                      <a:r>
                        <a:rPr lang="en-US" sz="1800" dirty="0"/>
                        <a:t>January</a:t>
                      </a:r>
                    </a:p>
                  </a:txBody>
                  <a:tcPr marL="121413" marR="121413" marT="60706" marB="60706"/>
                </a:tc>
                <a:tc>
                  <a:txBody>
                    <a:bodyPr/>
                    <a:lstStyle/>
                    <a:p>
                      <a:r>
                        <a:rPr lang="en-US" sz="1800" dirty="0"/>
                        <a:t>Business Model Canvas –</a:t>
                      </a:r>
                      <a:r>
                        <a:rPr lang="en-US" sz="1800" baseline="0" dirty="0"/>
                        <a:t>Product or Service for E-Commerce Exchange for workplace standards</a:t>
                      </a:r>
                      <a:endParaRPr lang="en-US" sz="1800" dirty="0"/>
                    </a:p>
                  </a:txBody>
                  <a:tcPr marL="121413" marR="121413" marT="60706" marB="60706"/>
                </a:tc>
                <a:extLst>
                  <a:ext uri="{0D108BD9-81ED-4DB2-BD59-A6C34878D82A}">
                    <a16:rowId xmlns:a16="http://schemas.microsoft.com/office/drawing/2014/main" val="10002"/>
                  </a:ext>
                </a:extLst>
              </a:tr>
              <a:tr h="1542361">
                <a:tc>
                  <a:txBody>
                    <a:bodyPr/>
                    <a:lstStyle/>
                    <a:p>
                      <a:r>
                        <a:rPr lang="en-US" sz="1800" dirty="0"/>
                        <a:t>February – May</a:t>
                      </a:r>
                    </a:p>
                  </a:txBody>
                  <a:tcPr marL="121413" marR="121413" marT="60706" marB="60706"/>
                </a:tc>
                <a:tc>
                  <a:txBody>
                    <a:bodyPr/>
                    <a:lstStyle/>
                    <a:p>
                      <a:r>
                        <a:rPr lang="en-US" sz="1800" dirty="0"/>
                        <a:t>90</a:t>
                      </a:r>
                      <a:r>
                        <a:rPr lang="en-US" sz="1800" baseline="0" dirty="0"/>
                        <a:t> Day Launch</a:t>
                      </a:r>
                    </a:p>
                    <a:p>
                      <a:r>
                        <a:rPr lang="en-US" sz="1800" baseline="0" dirty="0"/>
                        <a:t>E-commerce Exchange</a:t>
                      </a:r>
                    </a:p>
                    <a:p>
                      <a:r>
                        <a:rPr lang="en-US" sz="1800" baseline="0" dirty="0"/>
                        <a:t>Evaluation</a:t>
                      </a:r>
                    </a:p>
                    <a:p>
                      <a:r>
                        <a:rPr lang="en-US" sz="1800" baseline="0" dirty="0"/>
                        <a:t>Certificate of Completion</a:t>
                      </a:r>
                    </a:p>
                    <a:p>
                      <a:endParaRPr lang="en-US" sz="1800" dirty="0"/>
                    </a:p>
                  </a:txBody>
                  <a:tcPr marL="121413" marR="121413" marT="60706" marB="60706"/>
                </a:tc>
                <a:extLst>
                  <a:ext uri="{0D108BD9-81ED-4DB2-BD59-A6C34878D82A}">
                    <a16:rowId xmlns:a16="http://schemas.microsoft.com/office/drawing/2014/main" val="100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15050" y="1384296"/>
            <a:ext cx="2354757" cy="2120904"/>
          </a:xfrm>
        </p:spPr>
        <p:txBody>
          <a:bodyPr vert="horz" lIns="91440" tIns="45720" rIns="91440" bIns="45720" rtlCol="0" anchor="b">
            <a:normAutofit fontScale="90000"/>
          </a:bodyPr>
          <a:lstStyle/>
          <a:p>
            <a:pPr defTabSz="914400"/>
            <a:r>
              <a:rPr lang="en-US" sz="4400" kern="1200" dirty="0">
                <a:solidFill>
                  <a:schemeClr val="bg1"/>
                </a:solidFill>
                <a:latin typeface="+mj-lt"/>
                <a:ea typeface="+mj-ea"/>
                <a:cs typeface="+mj-cs"/>
              </a:rPr>
              <a:t>Business Model Canvas Sample</a:t>
            </a:r>
          </a:p>
        </p:txBody>
      </p:sp>
      <p:pic>
        <p:nvPicPr>
          <p:cNvPr id="5" name="Content Placeholder 4" descr="Business-Model-Canvas-2.png"/>
          <p:cNvPicPr>
            <a:picLocks noGrp="1" noChangeAspect="1"/>
          </p:cNvPicPr>
          <p:nvPr>
            <p:ph idx="1"/>
          </p:nvPr>
        </p:nvPicPr>
        <p:blipFill>
          <a:blip r:embed="rId2">
            <a:alphaModFix/>
          </a:blip>
          <a:stretch>
            <a:fillRect/>
          </a:stretch>
        </p:blipFill>
        <p:spPr>
          <a:xfrm>
            <a:off x="355405" y="1335287"/>
            <a:ext cx="5359595" cy="3573063"/>
          </a:xfrm>
          <a:prstGeom prst="rect">
            <a:avLst/>
          </a:prstGeom>
        </p:spPr>
      </p:pic>
      <p:sp>
        <p:nvSpPr>
          <p:cNvPr id="25" name="Rectangle 24">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p:cNvSpPr>
            <a:spLocks noGrp="1"/>
          </p:cNvSpPr>
          <p:nvPr>
            <p:ph type="ftr" sz="quarter" idx="11"/>
          </p:nvPr>
        </p:nvSpPr>
        <p:spPr>
          <a:xfrm>
            <a:off x="3028950" y="6356350"/>
            <a:ext cx="3086100" cy="365125"/>
          </a:xfrm>
        </p:spPr>
        <p:txBody>
          <a:bodyPr vert="horz" lIns="91440" tIns="45720" rIns="91440" bIns="45720" rtlCol="0" anchor="ctr">
            <a:normAutofit/>
          </a:bodyPr>
          <a:lstStyle/>
          <a:p>
            <a:pPr>
              <a:lnSpc>
                <a:spcPct val="90000"/>
              </a:lnSpc>
              <a:spcAft>
                <a:spcPts val="600"/>
              </a:spcAft>
            </a:pPr>
            <a:r>
              <a:rPr lang="en-US" kern="1200" dirty="0">
                <a:solidFill>
                  <a:schemeClr val="bg1">
                    <a:lumMod val="50000"/>
                  </a:schemeClr>
                </a:solidFill>
                <a:latin typeface="+mn-lt"/>
                <a:ea typeface="+mn-ea"/>
                <a:cs typeface="+mn-cs"/>
              </a:rPr>
              <a:t>Reverse Mentoring for Cross-Generational Learning - Developing Leadership Soft Skills</a:t>
            </a:r>
          </a:p>
        </p:txBody>
      </p:sp>
      <p:sp>
        <p:nvSpPr>
          <p:cNvPr id="27" name="Rectangle 26">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760605" y="1450655"/>
            <a:ext cx="2949023" cy="3956690"/>
          </a:xfrm>
        </p:spPr>
        <p:txBody>
          <a:bodyPr anchor="ctr">
            <a:normAutofit/>
          </a:bodyPr>
          <a:lstStyle/>
          <a:p>
            <a:r>
              <a:rPr lang="en-US" dirty="0">
                <a:solidFill>
                  <a:schemeClr val="bg1"/>
                </a:solidFill>
              </a:rPr>
              <a:t>Socioeconomic Initiative Practice</a:t>
            </a:r>
          </a:p>
        </p:txBody>
      </p:sp>
      <p:sp>
        <p:nvSpPr>
          <p:cNvPr id="6" name="Footer Placeholder 5"/>
          <p:cNvSpPr>
            <a:spLocks noGrp="1"/>
          </p:cNvSpPr>
          <p:nvPr>
            <p:ph type="ftr" sz="quarter" idx="11"/>
          </p:nvPr>
        </p:nvSpPr>
        <p:spPr>
          <a:xfrm>
            <a:off x="760605" y="1008369"/>
            <a:ext cx="2959377" cy="365125"/>
          </a:xfrm>
        </p:spPr>
        <p:txBody>
          <a:bodyPr>
            <a:normAutofit/>
          </a:bodyPr>
          <a:lstStyle/>
          <a:p>
            <a:pPr algn="l">
              <a:lnSpc>
                <a:spcPct val="90000"/>
              </a:lnSpc>
              <a:spcAft>
                <a:spcPts val="600"/>
              </a:spcAft>
            </a:pPr>
            <a:r>
              <a:rPr lang="en-US" dirty="0">
                <a:solidFill>
                  <a:schemeClr val="bg1">
                    <a:lumMod val="50000"/>
                  </a:schemeClr>
                </a:solidFill>
              </a:rPr>
              <a:t>Reverse Mentoring for Cross-Generational Learning - Developing Leadership Soft Skills</a:t>
            </a:r>
          </a:p>
        </p:txBody>
      </p:sp>
      <p:cxnSp>
        <p:nvCxnSpPr>
          <p:cNvPr id="36" name="Straight Connector 35">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0605" y="1450655"/>
            <a:ext cx="29490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0605" y="5408571"/>
            <a:ext cx="29490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74787" y="663350"/>
            <a:ext cx="4408608" cy="5889849"/>
          </a:xfrm>
        </p:spPr>
        <p:txBody>
          <a:bodyPr anchor="ctr">
            <a:normAutofit/>
          </a:bodyPr>
          <a:lstStyle/>
          <a:p>
            <a:pPr>
              <a:buFont typeface="Arial" pitchFamily="34" charset="0"/>
              <a:buChar char="•"/>
            </a:pPr>
            <a:endParaRPr lang="en-US" sz="900" dirty="0">
              <a:solidFill>
                <a:schemeClr val="bg1"/>
              </a:solidFill>
            </a:endParaRPr>
          </a:p>
          <a:p>
            <a:pPr>
              <a:buFont typeface="Arial" pitchFamily="34" charset="0"/>
              <a:buChar char="•"/>
            </a:pPr>
            <a:endParaRPr lang="en-US" sz="900" dirty="0">
              <a:solidFill>
                <a:schemeClr val="bg1"/>
              </a:solidFill>
            </a:endParaRPr>
          </a:p>
          <a:p>
            <a:pPr>
              <a:buFont typeface="Arial" pitchFamily="34" charset="0"/>
              <a:buChar char="•"/>
            </a:pPr>
            <a:endParaRPr lang="en-US" sz="1200" dirty="0">
              <a:solidFill>
                <a:schemeClr val="bg1"/>
              </a:solidFill>
            </a:endParaRPr>
          </a:p>
          <a:p>
            <a:pPr>
              <a:buFont typeface="Arial" pitchFamily="34" charset="0"/>
              <a:buChar char="•"/>
            </a:pPr>
            <a:r>
              <a:rPr lang="en-US" sz="1200" dirty="0">
                <a:solidFill>
                  <a:schemeClr val="bg1"/>
                </a:solidFill>
              </a:rPr>
              <a:t>Definition: Relating to or concerned with the interaction of social and economic factors relating to career sustainability</a:t>
            </a:r>
          </a:p>
          <a:p>
            <a:pPr>
              <a:buFont typeface="Arial" pitchFamily="34" charset="0"/>
              <a:buChar char="•"/>
            </a:pPr>
            <a:r>
              <a:rPr lang="en-US" sz="1200" dirty="0">
                <a:solidFill>
                  <a:schemeClr val="bg1"/>
                </a:solidFill>
              </a:rPr>
              <a:t>Student Reflections on Leadership soft skills are usually taught in graduate school.  If learned, practice and research broad range of leadership soft skills including communication, problem solving, ability to motivate others, and “getting things done.” as effective leadership skills. Student career goals and what they needed to do to achieve the goals. Students would be able to identify leaders in school, community, and mentors though effective mentorships. The students noted their accomplishments and provided details about the accomplishments. Students’ supporters were family members, friends, instructors and work colleagues. The students provided leadership of or support for family members, friends and co-workers.</a:t>
            </a:r>
          </a:p>
          <a:p>
            <a:pPr>
              <a:buFont typeface="Arial" pitchFamily="34" charset="0"/>
              <a:buChar char="•"/>
            </a:pPr>
            <a:r>
              <a:rPr lang="en-US" sz="1200" dirty="0">
                <a:solidFill>
                  <a:schemeClr val="bg1"/>
                </a:solidFill>
              </a:rPr>
              <a:t>Goal:  Seek to implement a structured active and inclusive educational engagement that enables multiple leadership modes of engagement, create various pathways for achievement having necessary leadership soft skills learning environment of accessible and face-to-face time with instructor.  Create behavioral protocols that emphasize leadership, Respect and Honesty in a safe environment.  Adoption of a socioeconomic initiative practice for E-commerce exchange.  </a:t>
            </a:r>
          </a:p>
          <a:p>
            <a:pPr>
              <a:buFont typeface="Arial" pitchFamily="34" charset="0"/>
              <a:buChar char="•"/>
            </a:pPr>
            <a:r>
              <a:rPr lang="en-US" sz="1200" dirty="0">
                <a:solidFill>
                  <a:schemeClr val="bg1"/>
                </a:solidFill>
              </a:rPr>
              <a:t>*</a:t>
            </a:r>
            <a:r>
              <a:rPr lang="en-US" sz="1200" dirty="0">
                <a:solidFill>
                  <a:schemeClr val="bg1"/>
                </a:solidFill>
                <a:hlinkClick r:id="rId2">
                  <a:extLst>
                    <a:ext uri="{A12FA001-AC4F-418D-AE19-62706E023703}">
                      <ahyp:hlinkClr xmlns:ahyp="http://schemas.microsoft.com/office/drawing/2018/hyperlinkcolor" val="tx"/>
                    </a:ext>
                  </a:extLst>
                </a:hlinkClick>
              </a:rPr>
              <a:t>https://www.investopedia.com/terms/s/social-economics.asp</a:t>
            </a:r>
            <a:endParaRPr lang="en-US" sz="1200" dirty="0">
              <a:solidFill>
                <a:schemeClr val="bg1"/>
              </a:solidFill>
            </a:endParaRPr>
          </a:p>
          <a:p>
            <a:pPr>
              <a:buFont typeface="Arial" pitchFamily="34" charset="0"/>
              <a:buChar char="•"/>
            </a:pPr>
            <a:endParaRPr lang="en-US" sz="900" dirty="0">
              <a:solidFill>
                <a:schemeClr val="bg1"/>
              </a:solidFill>
            </a:endParaRPr>
          </a:p>
          <a:p>
            <a:endParaRPr lang="en-US" sz="900" dirty="0">
              <a:solidFill>
                <a:schemeClr val="bg1"/>
              </a:solidFill>
            </a:endParaRPr>
          </a:p>
          <a:p>
            <a:endParaRPr lang="en-US" sz="900" dirty="0">
              <a:solidFill>
                <a:schemeClr val="bg1"/>
              </a:solidFill>
            </a:endParaRPr>
          </a:p>
          <a:p>
            <a:endParaRPr lang="en-US" sz="900" dirty="0">
              <a:solidFill>
                <a:schemeClr val="bg1"/>
              </a:solidFill>
            </a:endParaRPr>
          </a:p>
        </p:txBody>
      </p:sp>
      <p:pic>
        <p:nvPicPr>
          <p:cNvPr id="16" name="Graphic 9" descr="Classroom">
            <a:extLst>
              <a:ext uri="{FF2B5EF4-FFF2-40B4-BE49-F238E27FC236}">
                <a16:creationId xmlns:a16="http://schemas.microsoft.com/office/drawing/2014/main" id="{CA9B4168-60A4-0424-67BF-50F984EABD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392" y="505131"/>
            <a:ext cx="685800" cy="685800"/>
          </a:xfrm>
          <a:prstGeom prst="rect">
            <a:avLst/>
          </a:prstGeom>
        </p:spPr>
      </p:pic>
    </p:spTree>
    <p:extLst>
      <p:ext uri="{BB962C8B-B14F-4D97-AF65-F5344CB8AC3E}">
        <p14:creationId xmlns:p14="http://schemas.microsoft.com/office/powerpoint/2010/main" val="3392289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A8B9AD6-6970-6A84-F549-75D7E7BAEBA5}"/>
              </a:ext>
            </a:extLst>
          </p:cNvPr>
          <p:cNvPicPr>
            <a:picLocks noChangeAspect="1"/>
          </p:cNvPicPr>
          <p:nvPr/>
        </p:nvPicPr>
        <p:blipFill rotWithShape="1">
          <a:blip r:embed="rId2">
            <a:alphaModFix amt="35000"/>
          </a:blip>
          <a:srcRect r="10999" b="-1"/>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br>
              <a:rPr lang="en-US" dirty="0">
                <a:solidFill>
                  <a:srgbClr val="FFFFFF"/>
                </a:solidFill>
              </a:rPr>
            </a:br>
            <a:r>
              <a:rPr lang="en-US" dirty="0">
                <a:solidFill>
                  <a:srgbClr val="FFFFFF"/>
                </a:solidFill>
              </a:rPr>
              <a:t>Classroom workgroup formation</a:t>
            </a:r>
          </a:p>
        </p:txBody>
      </p:sp>
      <p:sp>
        <p:nvSpPr>
          <p:cNvPr id="6" name="Footer Placeholder 5"/>
          <p:cNvSpPr>
            <a:spLocks noGrp="1"/>
          </p:cNvSpPr>
          <p:nvPr>
            <p:ph type="ftr" sz="quarter" idx="11"/>
          </p:nvPr>
        </p:nvSpPr>
        <p:spPr>
          <a:xfrm>
            <a:off x="3028950" y="6356350"/>
            <a:ext cx="3086100" cy="365125"/>
          </a:xfrm>
        </p:spPr>
        <p:txBody>
          <a:bodyPr>
            <a:normAutofit/>
          </a:bodyPr>
          <a:lstStyle/>
          <a:p>
            <a:pPr>
              <a:lnSpc>
                <a:spcPct val="90000"/>
              </a:lnSpc>
              <a:spcAft>
                <a:spcPts val="600"/>
              </a:spcAft>
            </a:pPr>
            <a:r>
              <a:rPr lang="en-US" dirty="0">
                <a:solidFill>
                  <a:srgbClr val="FFFFFF"/>
                </a:solidFill>
              </a:rPr>
              <a:t>Reverse Mentoring for Cross-Generational Learning - Developing Leadership Soft Skills</a:t>
            </a:r>
          </a:p>
        </p:txBody>
      </p:sp>
      <p:graphicFrame>
        <p:nvGraphicFramePr>
          <p:cNvPr id="21" name="Content Placeholder 2">
            <a:extLst>
              <a:ext uri="{FF2B5EF4-FFF2-40B4-BE49-F238E27FC236}">
                <a16:creationId xmlns:a16="http://schemas.microsoft.com/office/drawing/2014/main" id="{8968CA27-B13B-88DB-1476-808F32500FB4}"/>
              </a:ext>
            </a:extLst>
          </p:cNvPr>
          <p:cNvGraphicFramePr>
            <a:graphicFrameLocks noGrp="1"/>
          </p:cNvGraphicFramePr>
          <p:nvPr>
            <p:ph idx="1"/>
            <p:extLst>
              <p:ext uri="{D42A27DB-BD31-4B8C-83A1-F6EECF244321}">
                <p14:modId xmlns:p14="http://schemas.microsoft.com/office/powerpoint/2010/main" val="156396259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1140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9" y="294538"/>
            <a:ext cx="7421963" cy="1033669"/>
          </a:xfrm>
        </p:spPr>
        <p:txBody>
          <a:bodyPr>
            <a:normAutofit fontScale="90000"/>
          </a:bodyPr>
          <a:lstStyle/>
          <a:p>
            <a:br>
              <a:rPr lang="en-US" sz="3200" dirty="0">
                <a:solidFill>
                  <a:srgbClr val="FFFFFF"/>
                </a:solidFill>
              </a:rPr>
            </a:br>
            <a:r>
              <a:rPr lang="en-US" sz="3200" dirty="0">
                <a:solidFill>
                  <a:srgbClr val="FFFFFF"/>
                </a:solidFill>
              </a:rPr>
              <a:t>Reverse Mentoring Teaching Classroom Model</a:t>
            </a:r>
          </a:p>
        </p:txBody>
      </p:sp>
      <p:sp>
        <p:nvSpPr>
          <p:cNvPr id="6" name="Footer Placeholder 5"/>
          <p:cNvSpPr>
            <a:spLocks noGrp="1"/>
          </p:cNvSpPr>
          <p:nvPr>
            <p:ph type="ftr" sz="quarter" idx="11"/>
          </p:nvPr>
        </p:nvSpPr>
        <p:spPr>
          <a:xfrm rot="5400000">
            <a:off x="-1370793" y="1984248"/>
            <a:ext cx="3086099" cy="365125"/>
          </a:xfrm>
        </p:spPr>
        <p:txBody>
          <a:bodyPr>
            <a:normAutofit fontScale="92500" lnSpcReduction="10000"/>
          </a:bodyPr>
          <a:lstStyle/>
          <a:p>
            <a:pPr algn="l">
              <a:spcAft>
                <a:spcPts val="600"/>
              </a:spcAft>
            </a:pPr>
            <a:r>
              <a:rPr lang="en-US" sz="1000" dirty="0">
                <a:solidFill>
                  <a:srgbClr val="FFFFFF"/>
                </a:solidFill>
              </a:rPr>
              <a:t>Reverse Mentoring for Cross-Generational Learning - Developing Leadership Soft Skills</a:t>
            </a:r>
          </a:p>
        </p:txBody>
      </p:sp>
      <p:sp>
        <p:nvSpPr>
          <p:cNvPr id="3" name="Content Placeholder 2"/>
          <p:cNvSpPr>
            <a:spLocks noGrp="1"/>
          </p:cNvSpPr>
          <p:nvPr>
            <p:ph idx="1"/>
          </p:nvPr>
        </p:nvSpPr>
        <p:spPr>
          <a:xfrm>
            <a:off x="1028699" y="2318197"/>
            <a:ext cx="7293023" cy="3683358"/>
          </a:xfrm>
        </p:spPr>
        <p:txBody>
          <a:bodyPr anchor="ctr">
            <a:normAutofit/>
          </a:bodyPr>
          <a:lstStyle/>
          <a:p>
            <a:endParaRPr lang="en-US" altLang="en-US" sz="1600" dirty="0"/>
          </a:p>
          <a:p>
            <a:endParaRPr lang="en-US" sz="1600" dirty="0"/>
          </a:p>
        </p:txBody>
      </p:sp>
      <p:sp>
        <p:nvSpPr>
          <p:cNvPr id="16" name="TextBox 15">
            <a:extLst>
              <a:ext uri="{FF2B5EF4-FFF2-40B4-BE49-F238E27FC236}">
                <a16:creationId xmlns:a16="http://schemas.microsoft.com/office/drawing/2014/main" id="{6D455FDA-02CA-0759-221A-4C6981D38ECA}"/>
              </a:ext>
            </a:extLst>
          </p:cNvPr>
          <p:cNvSpPr txBox="1"/>
          <p:nvPr/>
        </p:nvSpPr>
        <p:spPr>
          <a:xfrm>
            <a:off x="76201" y="1622746"/>
            <a:ext cx="8131222" cy="1590179"/>
          </a:xfrm>
          <a:prstGeom prst="rect">
            <a:avLst/>
          </a:prstGeom>
          <a:noFill/>
        </p:spPr>
        <p:txBody>
          <a:bodyPr wrap="square">
            <a:spAutoFit/>
          </a:bodyPr>
          <a:lstStyle/>
          <a:p>
            <a:pPr marL="182880" marR="0" indent="-2286000">
              <a:spcBef>
                <a:spcPts val="0"/>
              </a:spcBef>
              <a:spcAft>
                <a:spcPts val="1600"/>
              </a:spcAft>
            </a:pPr>
            <a:r>
              <a:rPr lang="en-US" sz="1800" b="1" dirty="0">
                <a:solidFill>
                  <a:srgbClr val="7030A0"/>
                </a:solidFill>
                <a:effectLst/>
                <a:latin typeface="Arial" panose="020B0604020202020204" pitchFamily="34" charset="0"/>
                <a:ea typeface="Meiryo" panose="020B0604030504040204" pitchFamily="34" charset="-128"/>
                <a:cs typeface="Arial" panose="020B0604020202020204" pitchFamily="34" charset="0"/>
              </a:rPr>
              <a:t>Program Planning Structure: Matching Capacities - </a:t>
            </a:r>
            <a:r>
              <a:rPr lang="en-US" sz="1600" b="1" i="1" dirty="0">
                <a:solidFill>
                  <a:srgbClr val="7030A0"/>
                </a:solidFill>
                <a:effectLst/>
                <a:latin typeface="Arial" panose="020B0604020202020204" pitchFamily="34" charset="0"/>
                <a:ea typeface="Times New Roman" panose="02020603050405020304" pitchFamily="18" charset="0"/>
              </a:rPr>
              <a:t>The Four Core Capacities - </a:t>
            </a:r>
            <a:r>
              <a:rPr lang="en-US" sz="1600" dirty="0">
                <a:solidFill>
                  <a:srgbClr val="7030A0"/>
                </a:solidFill>
                <a:effectLst/>
                <a:latin typeface="Arial" panose="020B0604020202020204" pitchFamily="34" charset="0"/>
                <a:ea typeface="Times New Roman" panose="02020603050405020304" pitchFamily="18" charset="0"/>
              </a:rPr>
              <a:t>The Core Capacities are based on the research of Peter York and Paul M. Connolly of the TCC group to identify core capacities that contribute to nonprofit effectiveness</a:t>
            </a:r>
            <a:endParaRPr lang="en-US" sz="1600" dirty="0">
              <a:effectLst/>
              <a:latin typeface="Century Gothic" panose="020B0502020202020204" pitchFamily="34" charset="0"/>
              <a:ea typeface="Meiryo" panose="020B0604030504040204" pitchFamily="34" charset="-128"/>
              <a:cs typeface="Arial" panose="020B0604020202020204" pitchFamily="34" charset="0"/>
            </a:endParaRPr>
          </a:p>
          <a:p>
            <a:pPr marL="182880" marR="0" algn="ctr">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pic>
        <p:nvPicPr>
          <p:cNvPr id="18" name="Picture 17">
            <a:extLst>
              <a:ext uri="{FF2B5EF4-FFF2-40B4-BE49-F238E27FC236}">
                <a16:creationId xmlns:a16="http://schemas.microsoft.com/office/drawing/2014/main" id="{AA2DC657-A2BB-B584-193D-1B46E25AE2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826" y="2832715"/>
            <a:ext cx="3017665" cy="2810330"/>
          </a:xfrm>
          <a:prstGeom prst="rect">
            <a:avLst/>
          </a:prstGeom>
          <a:noFill/>
          <a:ln>
            <a:noFill/>
          </a:ln>
        </p:spPr>
      </p:pic>
      <p:sp>
        <p:nvSpPr>
          <p:cNvPr id="21" name="TextBox 20">
            <a:extLst>
              <a:ext uri="{FF2B5EF4-FFF2-40B4-BE49-F238E27FC236}">
                <a16:creationId xmlns:a16="http://schemas.microsoft.com/office/drawing/2014/main" id="{3B10F874-90E9-198A-A24E-2D781211D6A5}"/>
              </a:ext>
            </a:extLst>
          </p:cNvPr>
          <p:cNvSpPr txBox="1"/>
          <p:nvPr/>
        </p:nvSpPr>
        <p:spPr>
          <a:xfrm>
            <a:off x="4239721" y="2832715"/>
            <a:ext cx="4538519" cy="2513509"/>
          </a:xfrm>
          <a:prstGeom prst="rect">
            <a:avLst/>
          </a:prstGeom>
          <a:noFill/>
        </p:spPr>
        <p:txBody>
          <a:bodyPr wrap="square">
            <a:spAutoFit/>
          </a:bodyPr>
          <a:lstStyle/>
          <a:p>
            <a:pPr marL="742950" marR="0" lvl="1" indent="-285750" fontAlgn="base">
              <a:spcBef>
                <a:spcPts val="0"/>
              </a:spcBef>
              <a:spcAft>
                <a:spcPts val="0"/>
              </a:spcAft>
              <a:buFont typeface="+mj-lt"/>
              <a:buAutoNum type="arabicPeriod"/>
            </a:pPr>
            <a:r>
              <a:rPr lang="en-US" sz="1800" dirty="0">
                <a:solidFill>
                  <a:srgbClr val="000000"/>
                </a:solidFill>
                <a:effectLst/>
                <a:latin typeface="Arial" panose="020B0604020202020204" pitchFamily="34" charset="0"/>
                <a:ea typeface="Meiryo" panose="020B0604030504040204" pitchFamily="34" charset="-128"/>
                <a:cs typeface="Arial" panose="020B0604020202020204" pitchFamily="34" charset="0"/>
              </a:rPr>
              <a:t>Leadership Capacity – Green – Advisory Board</a:t>
            </a:r>
            <a:endParaRPr lang="en-US" sz="1800" dirty="0">
              <a:effectLst/>
              <a:latin typeface="Arial" panose="020B0604020202020204" pitchFamily="34" charset="0"/>
              <a:ea typeface="Meiryo" panose="020B0604030504040204" pitchFamily="34" charset="-128"/>
              <a:cs typeface="Arial" panose="020B0604020202020204" pitchFamily="34" charset="0"/>
            </a:endParaRPr>
          </a:p>
          <a:p>
            <a:pPr marL="742950" marR="0" lvl="1" indent="-285750" fontAlgn="base">
              <a:spcBef>
                <a:spcPts val="0"/>
              </a:spcBef>
              <a:spcAft>
                <a:spcPts val="0"/>
              </a:spcAft>
              <a:buFont typeface="+mj-lt"/>
              <a:buAutoNum type="arabicPeriod"/>
            </a:pPr>
            <a:r>
              <a:rPr lang="en-US" sz="1800" dirty="0">
                <a:solidFill>
                  <a:srgbClr val="000000"/>
                </a:solidFill>
                <a:effectLst/>
                <a:latin typeface="Arial" panose="020B0604020202020204" pitchFamily="34" charset="0"/>
                <a:ea typeface="Meiryo" panose="020B0604030504040204" pitchFamily="34" charset="-128"/>
                <a:cs typeface="Arial" panose="020B0604020202020204" pitchFamily="34" charset="0"/>
              </a:rPr>
              <a:t>Adaptative Capacity - Gold</a:t>
            </a:r>
            <a:endParaRPr lang="en-US" sz="1800" dirty="0">
              <a:effectLst/>
              <a:latin typeface="Arial" panose="020B0604020202020204" pitchFamily="34" charset="0"/>
              <a:ea typeface="Meiryo" panose="020B0604030504040204" pitchFamily="34" charset="-128"/>
              <a:cs typeface="Arial" panose="020B0604020202020204" pitchFamily="34" charset="0"/>
            </a:endParaRPr>
          </a:p>
          <a:p>
            <a:pPr marL="742950" marR="0" lvl="1" indent="-285750" fontAlgn="base">
              <a:spcBef>
                <a:spcPts val="0"/>
              </a:spcBef>
              <a:spcAft>
                <a:spcPts val="0"/>
              </a:spcAft>
              <a:buFont typeface="+mj-lt"/>
              <a:buAutoNum type="arabicPeriod"/>
            </a:pPr>
            <a:r>
              <a:rPr lang="en-US" sz="1800" dirty="0">
                <a:solidFill>
                  <a:srgbClr val="000000"/>
                </a:solidFill>
                <a:effectLst/>
                <a:latin typeface="Arial" panose="020B0604020202020204" pitchFamily="34" charset="0"/>
                <a:ea typeface="Meiryo" panose="020B0604030504040204" pitchFamily="34" charset="-128"/>
                <a:cs typeface="Arial" panose="020B0604020202020204" pitchFamily="34" charset="0"/>
              </a:rPr>
              <a:t>Management Capacity - Blue</a:t>
            </a:r>
            <a:endParaRPr lang="en-US" sz="1800" dirty="0">
              <a:effectLst/>
              <a:latin typeface="Arial" panose="020B0604020202020204" pitchFamily="34" charset="0"/>
              <a:ea typeface="Meiryo" panose="020B0604030504040204" pitchFamily="34" charset="-128"/>
              <a:cs typeface="Arial" panose="020B0604020202020204" pitchFamily="34" charset="0"/>
            </a:endParaRPr>
          </a:p>
          <a:p>
            <a:pPr marL="742950" marR="0" lvl="1" indent="-285750" fontAlgn="base">
              <a:spcBef>
                <a:spcPts val="0"/>
              </a:spcBef>
              <a:spcAft>
                <a:spcPts val="800"/>
              </a:spcAft>
              <a:buFont typeface="+mj-lt"/>
              <a:buAutoNum type="arabicPeriod"/>
            </a:pPr>
            <a:r>
              <a:rPr lang="en-US" sz="1800" dirty="0">
                <a:solidFill>
                  <a:srgbClr val="000000"/>
                </a:solidFill>
                <a:effectLst/>
                <a:latin typeface="Arial" panose="020B0604020202020204" pitchFamily="34" charset="0"/>
                <a:ea typeface="Meiryo" panose="020B0604030504040204" pitchFamily="34" charset="-128"/>
                <a:cs typeface="Arial" panose="020B0604020202020204" pitchFamily="34" charset="0"/>
              </a:rPr>
              <a:t>Technical Capacity – Red</a:t>
            </a:r>
            <a:endParaRPr lang="en-US" sz="1800" dirty="0">
              <a:effectLst/>
              <a:latin typeface="Arial" panose="020B0604020202020204" pitchFamily="34" charset="0"/>
              <a:ea typeface="Meiryo" panose="020B0604030504040204" pitchFamily="34" charset="-128"/>
              <a:cs typeface="Arial" panose="020B0604020202020204" pitchFamily="34" charset="0"/>
            </a:endParaRPr>
          </a:p>
          <a:p>
            <a:pPr marL="742950" marR="0" lvl="1" indent="-285750" fontAlgn="base">
              <a:spcBef>
                <a:spcPts val="0"/>
              </a:spcBef>
              <a:spcAft>
                <a:spcPts val="800"/>
              </a:spcAft>
              <a:buFont typeface="+mj-lt"/>
              <a:buAutoNum type="arabicPeriod"/>
            </a:pPr>
            <a:r>
              <a:rPr lang="en-US" sz="1800" dirty="0">
                <a:solidFill>
                  <a:srgbClr val="000000"/>
                </a:solidFill>
                <a:effectLst/>
                <a:latin typeface="Arial" panose="020B0604020202020204" pitchFamily="34" charset="0"/>
                <a:ea typeface="Meiryo" panose="020B0604030504040204" pitchFamily="34" charset="-128"/>
                <a:cs typeface="Arial" panose="020B0604020202020204" pitchFamily="34" charset="0"/>
              </a:rPr>
              <a:t>Financial Management – Director – Independent – Standalone</a:t>
            </a:r>
          </a:p>
          <a:p>
            <a:pPr marR="0" lvl="1" fontAlgn="base">
              <a:spcBef>
                <a:spcPts val="0"/>
              </a:spcBef>
              <a:spcAft>
                <a:spcPts val="800"/>
              </a:spcAft>
            </a:pPr>
            <a:endParaRPr lang="en-US" dirty="0">
              <a:solidFill>
                <a:srgbClr val="000000"/>
              </a:solidFill>
              <a:latin typeface="Arial" panose="020B0604020202020204" pitchFamily="34" charset="0"/>
              <a:ea typeface="Meiryo" panose="020B0604030504040204" pitchFamily="34" charset="-128"/>
              <a:cs typeface="Arial" panose="020B0604020202020204" pitchFamily="34" charset="0"/>
            </a:endParaRPr>
          </a:p>
        </p:txBody>
      </p:sp>
      <p:sp>
        <p:nvSpPr>
          <p:cNvPr id="23" name="TextBox 22">
            <a:extLst>
              <a:ext uri="{FF2B5EF4-FFF2-40B4-BE49-F238E27FC236}">
                <a16:creationId xmlns:a16="http://schemas.microsoft.com/office/drawing/2014/main" id="{F0495DCD-8570-587A-BA32-5A897C3E7C68}"/>
              </a:ext>
            </a:extLst>
          </p:cNvPr>
          <p:cNvSpPr txBox="1"/>
          <p:nvPr/>
        </p:nvSpPr>
        <p:spPr>
          <a:xfrm>
            <a:off x="275467" y="5536560"/>
            <a:ext cx="8799485" cy="1200329"/>
          </a:xfrm>
          <a:prstGeom prst="rect">
            <a:avLst/>
          </a:prstGeom>
          <a:noFill/>
        </p:spPr>
        <p:txBody>
          <a:bodyPr wrap="square">
            <a:spAutoFit/>
          </a:bodyPr>
          <a:lstStyle/>
          <a:p>
            <a:pPr marL="457200" marR="457200" algn="just"/>
            <a:r>
              <a:rPr lang="en-US" sz="1800" dirty="0">
                <a:solidFill>
                  <a:srgbClr val="7030A0"/>
                </a:solidFill>
                <a:effectLst/>
                <a:latin typeface="Arial" panose="020B0604020202020204" pitchFamily="34" charset="0"/>
                <a:ea typeface="Times New Roman" panose="02020603050405020304" pitchFamily="18" charset="0"/>
              </a:rPr>
              <a:t>Their research report, "</a:t>
            </a:r>
            <a:r>
              <a:rPr lang="en-US" sz="1800" u="sng" dirty="0">
                <a:solidFill>
                  <a:srgbClr val="7030A0"/>
                </a:solidFill>
                <a:effectLst/>
                <a:latin typeface="Arial" panose="020B0604020202020204" pitchFamily="34" charset="0"/>
                <a:ea typeface="Times New Roman" panose="02020603050405020304" pitchFamily="18" charset="0"/>
                <a:hlinkClick r:id="rId3"/>
              </a:rPr>
              <a:t>Building the Capacity of Capacity Builders: A Study of Management Support and Field-Building Organizations in the Nonprofit Sector</a:t>
            </a:r>
            <a:r>
              <a:rPr lang="en-US" sz="1800" dirty="0">
                <a:solidFill>
                  <a:srgbClr val="7030A0"/>
                </a:solidFill>
                <a:effectLst/>
                <a:latin typeface="Arial" panose="020B0604020202020204" pitchFamily="34" charset="0"/>
                <a:ea typeface="Times New Roman" panose="02020603050405020304" pitchFamily="18" charset="0"/>
              </a:rPr>
              <a:t>" (June 2003) identified four core capacities that contribute to nonprofit effectiveness.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76983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9" y="294538"/>
            <a:ext cx="7421963" cy="1033669"/>
          </a:xfrm>
        </p:spPr>
        <p:txBody>
          <a:bodyPr>
            <a:normAutofit fontScale="90000"/>
          </a:bodyPr>
          <a:lstStyle/>
          <a:p>
            <a:br>
              <a:rPr lang="en-US" sz="3200" dirty="0">
                <a:solidFill>
                  <a:srgbClr val="FFFFFF"/>
                </a:solidFill>
              </a:rPr>
            </a:br>
            <a:r>
              <a:rPr lang="en-US" sz="3200" dirty="0">
                <a:solidFill>
                  <a:srgbClr val="FFFFFF"/>
                </a:solidFill>
              </a:rPr>
              <a:t>Reverse Mentoring Teaching Classroom Model</a:t>
            </a:r>
          </a:p>
        </p:txBody>
      </p:sp>
      <p:sp>
        <p:nvSpPr>
          <p:cNvPr id="6" name="Footer Placeholder 5"/>
          <p:cNvSpPr>
            <a:spLocks noGrp="1"/>
          </p:cNvSpPr>
          <p:nvPr>
            <p:ph type="ftr" sz="quarter" idx="11"/>
          </p:nvPr>
        </p:nvSpPr>
        <p:spPr>
          <a:xfrm rot="5400000">
            <a:off x="-1370793" y="1984248"/>
            <a:ext cx="3086099" cy="365125"/>
          </a:xfrm>
        </p:spPr>
        <p:txBody>
          <a:bodyPr>
            <a:normAutofit fontScale="92500" lnSpcReduction="10000"/>
          </a:bodyPr>
          <a:lstStyle/>
          <a:p>
            <a:pPr algn="l">
              <a:spcAft>
                <a:spcPts val="600"/>
              </a:spcAft>
            </a:pPr>
            <a:r>
              <a:rPr lang="en-US" sz="1000" dirty="0">
                <a:solidFill>
                  <a:srgbClr val="FFFFFF"/>
                </a:solidFill>
              </a:rPr>
              <a:t>Reverse Mentoring for Cross-Generational Learning - Developing Leadership Soft Skills</a:t>
            </a:r>
          </a:p>
        </p:txBody>
      </p:sp>
      <p:sp>
        <p:nvSpPr>
          <p:cNvPr id="3" name="Content Placeholder 2"/>
          <p:cNvSpPr>
            <a:spLocks noGrp="1"/>
          </p:cNvSpPr>
          <p:nvPr>
            <p:ph idx="1"/>
          </p:nvPr>
        </p:nvSpPr>
        <p:spPr>
          <a:xfrm>
            <a:off x="1028699" y="2318197"/>
            <a:ext cx="7293023" cy="3086099"/>
          </a:xfrm>
        </p:spPr>
        <p:txBody>
          <a:bodyPr anchor="ctr">
            <a:normAutofit/>
          </a:bodyPr>
          <a:lstStyle/>
          <a:p>
            <a:endParaRPr lang="en-US" altLang="en-US" sz="1600" dirty="0"/>
          </a:p>
          <a:p>
            <a:endParaRPr lang="en-US" sz="1600" dirty="0"/>
          </a:p>
        </p:txBody>
      </p:sp>
      <p:sp>
        <p:nvSpPr>
          <p:cNvPr id="21" name="TextBox 20">
            <a:extLst>
              <a:ext uri="{FF2B5EF4-FFF2-40B4-BE49-F238E27FC236}">
                <a16:creationId xmlns:a16="http://schemas.microsoft.com/office/drawing/2014/main" id="{3B10F874-90E9-198A-A24E-2D781211D6A5}"/>
              </a:ext>
            </a:extLst>
          </p:cNvPr>
          <p:cNvSpPr txBox="1"/>
          <p:nvPr/>
        </p:nvSpPr>
        <p:spPr>
          <a:xfrm>
            <a:off x="4114801" y="1933077"/>
            <a:ext cx="4663440" cy="1856919"/>
          </a:xfrm>
          <a:prstGeom prst="rect">
            <a:avLst/>
          </a:prstGeom>
          <a:noFill/>
        </p:spPr>
        <p:txBody>
          <a:bodyPr wrap="square">
            <a:spAutoFit/>
          </a:bodyPr>
          <a:lstStyle/>
          <a:p>
            <a:pPr lvl="1" fontAlgn="base">
              <a:spcAft>
                <a:spcPts val="800"/>
              </a:spcAft>
            </a:pPr>
            <a:r>
              <a:rPr lang="en-US" sz="1800" b="1" dirty="0">
                <a:solidFill>
                  <a:srgbClr val="7030A0"/>
                </a:solidFill>
                <a:effectLst/>
                <a:latin typeface="Arial" panose="020B0604020202020204" pitchFamily="34" charset="0"/>
                <a:ea typeface="Times New Roman" panose="02020603050405020304" pitchFamily="18" charset="0"/>
              </a:rPr>
              <a:t>Leadership Capacity - </a:t>
            </a:r>
            <a:r>
              <a:rPr lang="en-US" sz="1800" dirty="0">
                <a:solidFill>
                  <a:srgbClr val="7030A0"/>
                </a:solidFill>
                <a:effectLst/>
                <a:latin typeface="Arial" panose="020B0604020202020204" pitchFamily="34" charset="0"/>
                <a:ea typeface="Times New Roman" panose="02020603050405020304" pitchFamily="18" charset="0"/>
              </a:rPr>
              <a:t>Leadership Capacity is the ability of organizational leaders to inspire, prioritize, make decisions, provide direction, and innovate. </a:t>
            </a:r>
            <a:endParaRPr lang="en-US" sz="1800" dirty="0">
              <a:effectLst/>
              <a:latin typeface="Times New Roman" panose="02020603050405020304" pitchFamily="18" charset="0"/>
              <a:ea typeface="Times New Roman" panose="02020603050405020304" pitchFamily="18" charset="0"/>
            </a:endParaRPr>
          </a:p>
          <a:p>
            <a:pPr marR="0" lvl="1" fontAlgn="base">
              <a:spcBef>
                <a:spcPts val="0"/>
              </a:spcBef>
              <a:spcAft>
                <a:spcPts val="800"/>
              </a:spcAft>
            </a:pPr>
            <a:endParaRPr lang="en-US" dirty="0">
              <a:solidFill>
                <a:srgbClr val="000000"/>
              </a:solidFill>
              <a:latin typeface="Arial" panose="020B0604020202020204" pitchFamily="34" charset="0"/>
              <a:ea typeface="Meiryo" panose="020B060403050404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82DBFAFC-F71E-8880-C653-0750A49A36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825" y="1780557"/>
            <a:ext cx="2464580" cy="2095641"/>
          </a:xfrm>
          <a:prstGeom prst="rect">
            <a:avLst/>
          </a:prstGeom>
          <a:noFill/>
          <a:ln>
            <a:noFill/>
          </a:ln>
        </p:spPr>
      </p:pic>
      <p:graphicFrame>
        <p:nvGraphicFramePr>
          <p:cNvPr id="27" name="TextBox 22">
            <a:extLst>
              <a:ext uri="{FF2B5EF4-FFF2-40B4-BE49-F238E27FC236}">
                <a16:creationId xmlns:a16="http://schemas.microsoft.com/office/drawing/2014/main" id="{D9BA393D-1B70-CB3F-8B5B-A2CF3A39514C}"/>
              </a:ext>
            </a:extLst>
          </p:cNvPr>
          <p:cNvGraphicFramePr/>
          <p:nvPr>
            <p:extLst>
              <p:ext uri="{D42A27DB-BD31-4B8C-83A1-F6EECF244321}">
                <p14:modId xmlns:p14="http://schemas.microsoft.com/office/powerpoint/2010/main" val="1488218415"/>
              </p:ext>
            </p:extLst>
          </p:nvPr>
        </p:nvGraphicFramePr>
        <p:xfrm>
          <a:off x="533400" y="3962400"/>
          <a:ext cx="7917262" cy="2308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7273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9" y="294538"/>
            <a:ext cx="7421963" cy="1033669"/>
          </a:xfrm>
        </p:spPr>
        <p:txBody>
          <a:bodyPr>
            <a:normAutofit fontScale="90000"/>
          </a:bodyPr>
          <a:lstStyle/>
          <a:p>
            <a:br>
              <a:rPr lang="en-US" sz="3200" dirty="0">
                <a:solidFill>
                  <a:srgbClr val="FFFFFF"/>
                </a:solidFill>
              </a:rPr>
            </a:br>
            <a:r>
              <a:rPr lang="en-US" sz="3200" dirty="0">
                <a:solidFill>
                  <a:srgbClr val="FFFFFF"/>
                </a:solidFill>
              </a:rPr>
              <a:t>Reverse Mentoring Teaching Classroom Model</a:t>
            </a:r>
          </a:p>
        </p:txBody>
      </p:sp>
      <p:sp>
        <p:nvSpPr>
          <p:cNvPr id="6" name="Footer Placeholder 5"/>
          <p:cNvSpPr>
            <a:spLocks noGrp="1"/>
          </p:cNvSpPr>
          <p:nvPr>
            <p:ph type="ftr" sz="quarter" idx="11"/>
          </p:nvPr>
        </p:nvSpPr>
        <p:spPr>
          <a:xfrm rot="5400000">
            <a:off x="-1370793" y="1984248"/>
            <a:ext cx="3086099" cy="365125"/>
          </a:xfrm>
        </p:spPr>
        <p:txBody>
          <a:bodyPr>
            <a:normAutofit fontScale="92500" lnSpcReduction="10000"/>
          </a:bodyPr>
          <a:lstStyle/>
          <a:p>
            <a:pPr algn="l">
              <a:spcAft>
                <a:spcPts val="600"/>
              </a:spcAft>
            </a:pPr>
            <a:r>
              <a:rPr lang="en-US" sz="1000" dirty="0">
                <a:solidFill>
                  <a:srgbClr val="FFFFFF"/>
                </a:solidFill>
              </a:rPr>
              <a:t>Reverse Mentoring for Cross-Generational Learning - Developing Leadership Soft Skills</a:t>
            </a:r>
          </a:p>
        </p:txBody>
      </p:sp>
      <p:sp>
        <p:nvSpPr>
          <p:cNvPr id="3" name="Content Placeholder 2"/>
          <p:cNvSpPr>
            <a:spLocks noGrp="1"/>
          </p:cNvSpPr>
          <p:nvPr>
            <p:ph idx="1"/>
          </p:nvPr>
        </p:nvSpPr>
        <p:spPr>
          <a:xfrm>
            <a:off x="1028699" y="2318197"/>
            <a:ext cx="7293023" cy="3086099"/>
          </a:xfrm>
        </p:spPr>
        <p:txBody>
          <a:bodyPr anchor="ctr">
            <a:normAutofit/>
          </a:bodyPr>
          <a:lstStyle/>
          <a:p>
            <a:endParaRPr lang="en-US" altLang="en-US" sz="1600" dirty="0"/>
          </a:p>
          <a:p>
            <a:endParaRPr lang="en-US" sz="1600" dirty="0"/>
          </a:p>
        </p:txBody>
      </p:sp>
      <p:sp>
        <p:nvSpPr>
          <p:cNvPr id="21" name="TextBox 20">
            <a:extLst>
              <a:ext uri="{FF2B5EF4-FFF2-40B4-BE49-F238E27FC236}">
                <a16:creationId xmlns:a16="http://schemas.microsoft.com/office/drawing/2014/main" id="{3B10F874-90E9-198A-A24E-2D781211D6A5}"/>
              </a:ext>
            </a:extLst>
          </p:cNvPr>
          <p:cNvSpPr txBox="1"/>
          <p:nvPr/>
        </p:nvSpPr>
        <p:spPr>
          <a:xfrm>
            <a:off x="4114801" y="1933077"/>
            <a:ext cx="4663440" cy="2031325"/>
          </a:xfrm>
          <a:prstGeom prst="rect">
            <a:avLst/>
          </a:prstGeom>
          <a:noFill/>
        </p:spPr>
        <p:txBody>
          <a:bodyPr wrap="square">
            <a:spAutoFit/>
          </a:bodyPr>
          <a:lstStyle/>
          <a:p>
            <a:pPr marL="228600" marR="0" algn="just">
              <a:spcBef>
                <a:spcPts val="0"/>
              </a:spcBef>
              <a:spcAft>
                <a:spcPts val="0"/>
              </a:spcAft>
            </a:pPr>
            <a:r>
              <a:rPr lang="en-US" sz="1800" b="1" dirty="0">
                <a:solidFill>
                  <a:srgbClr val="7030A0"/>
                </a:solidFill>
                <a:effectLst/>
                <a:latin typeface="Arial" panose="020B0604020202020204" pitchFamily="34" charset="0"/>
                <a:ea typeface="Meiryo" panose="020B0604030504040204" pitchFamily="34" charset="-128"/>
                <a:cs typeface="Times New Roman" panose="02020603050405020304" pitchFamily="18" charset="0"/>
              </a:rPr>
              <a:t>Adaptive Capacity </a:t>
            </a:r>
            <a:r>
              <a:rPr lang="en-US" sz="1800" b="0" dirty="0">
                <a:solidFill>
                  <a:srgbClr val="7030A0"/>
                </a:solidFill>
                <a:effectLst/>
                <a:latin typeface="Arial" panose="020B0604020202020204" pitchFamily="34" charset="0"/>
                <a:ea typeface="Meiryo" panose="020B0604030504040204" pitchFamily="34" charset="-128"/>
                <a:cs typeface="Times New Roman" panose="02020603050405020304" pitchFamily="18" charset="0"/>
              </a:rPr>
              <a:t>is the ability of a nonprofit organization to monitor, assess, and respond to internal and external changes.  In broader terms, this really means learning as you go and adapting to change</a:t>
            </a:r>
            <a:endParaRPr lang="en-US" sz="1800" b="1" dirty="0">
              <a:solidFill>
                <a:srgbClr val="3F1D5A"/>
              </a:solidFill>
              <a:effectLst/>
              <a:latin typeface="Century Gothic" panose="020B0502020202020204" pitchFamily="34" charset="0"/>
              <a:ea typeface="Meiryo" panose="020B0604030504040204" pitchFamily="34" charset="-128"/>
              <a:cs typeface="Times New Roman" panose="02020603050405020304" pitchFamily="18" charset="0"/>
            </a:endParaRPr>
          </a:p>
          <a:p>
            <a:pPr marR="0" lvl="1" fontAlgn="base">
              <a:spcBef>
                <a:spcPts val="0"/>
              </a:spcBef>
              <a:spcAft>
                <a:spcPts val="800"/>
              </a:spcAft>
            </a:pPr>
            <a:endParaRPr lang="en-US" dirty="0">
              <a:solidFill>
                <a:srgbClr val="000000"/>
              </a:solidFill>
              <a:latin typeface="Arial" panose="020B0604020202020204" pitchFamily="34" charset="0"/>
              <a:ea typeface="Meiryo" panose="020B0604030504040204" pitchFamily="34" charset="-128"/>
              <a:cs typeface="Arial" panose="020B0604020202020204" pitchFamily="34" charset="0"/>
            </a:endParaRPr>
          </a:p>
        </p:txBody>
      </p:sp>
      <p:pic>
        <p:nvPicPr>
          <p:cNvPr id="7" name="Picture 6">
            <a:extLst>
              <a:ext uri="{FF2B5EF4-FFF2-40B4-BE49-F238E27FC236}">
                <a16:creationId xmlns:a16="http://schemas.microsoft.com/office/drawing/2014/main" id="{E0B573D9-7830-9586-F1D7-050254B8365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981" y="1863395"/>
            <a:ext cx="1508760" cy="1767840"/>
          </a:xfrm>
          <a:prstGeom prst="rect">
            <a:avLst/>
          </a:prstGeom>
          <a:noFill/>
          <a:ln>
            <a:noFill/>
          </a:ln>
        </p:spPr>
      </p:pic>
      <p:graphicFrame>
        <p:nvGraphicFramePr>
          <p:cNvPr id="25" name="TextBox 22">
            <a:extLst>
              <a:ext uri="{FF2B5EF4-FFF2-40B4-BE49-F238E27FC236}">
                <a16:creationId xmlns:a16="http://schemas.microsoft.com/office/drawing/2014/main" id="{070E1784-C533-30EB-62C4-65BCE0B33CE8}"/>
              </a:ext>
            </a:extLst>
          </p:cNvPr>
          <p:cNvGraphicFramePr/>
          <p:nvPr>
            <p:extLst>
              <p:ext uri="{D42A27DB-BD31-4B8C-83A1-F6EECF244321}">
                <p14:modId xmlns:p14="http://schemas.microsoft.com/office/powerpoint/2010/main" val="3204646623"/>
              </p:ext>
            </p:extLst>
          </p:nvPr>
        </p:nvGraphicFramePr>
        <p:xfrm>
          <a:off x="533400" y="3962400"/>
          <a:ext cx="7917262" cy="2308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9729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fontScale="90000"/>
          </a:bodyPr>
          <a:lstStyle/>
          <a:p>
            <a:br>
              <a:rPr lang="en-US" sz="3200" dirty="0">
                <a:solidFill>
                  <a:srgbClr val="FFFFFF"/>
                </a:solidFill>
              </a:rPr>
            </a:br>
            <a:r>
              <a:rPr lang="en-US" sz="3200" dirty="0">
                <a:solidFill>
                  <a:srgbClr val="FFFFFF"/>
                </a:solidFill>
              </a:rPr>
              <a:t>Reverse Mentoring Teaching Classroom Model</a:t>
            </a:r>
          </a:p>
        </p:txBody>
      </p:sp>
      <p:sp>
        <p:nvSpPr>
          <p:cNvPr id="6" name="Footer Placeholder 5"/>
          <p:cNvSpPr>
            <a:spLocks noGrp="1"/>
          </p:cNvSpPr>
          <p:nvPr>
            <p:ph type="ftr" sz="quarter" idx="11"/>
          </p:nvPr>
        </p:nvSpPr>
        <p:spPr>
          <a:xfrm rot="5400000">
            <a:off x="-1370793" y="1984248"/>
            <a:ext cx="3086099" cy="365125"/>
          </a:xfrm>
        </p:spPr>
        <p:txBody>
          <a:bodyPr>
            <a:normAutofit fontScale="92500" lnSpcReduction="10000"/>
          </a:bodyPr>
          <a:lstStyle/>
          <a:p>
            <a:pPr algn="l">
              <a:spcAft>
                <a:spcPts val="600"/>
              </a:spcAft>
            </a:pPr>
            <a:r>
              <a:rPr lang="en-US" sz="1000">
                <a:solidFill>
                  <a:srgbClr val="FFFFFF"/>
                </a:solidFill>
              </a:rPr>
              <a:t>Reverse Mentoring for Cross-Generational Learning - Developing Leadership Soft Skills</a:t>
            </a:r>
          </a:p>
        </p:txBody>
      </p:sp>
      <p:sp>
        <p:nvSpPr>
          <p:cNvPr id="3" name="Content Placeholder 2"/>
          <p:cNvSpPr>
            <a:spLocks noGrp="1"/>
          </p:cNvSpPr>
          <p:nvPr>
            <p:ph idx="1"/>
          </p:nvPr>
        </p:nvSpPr>
        <p:spPr>
          <a:xfrm>
            <a:off x="1028699" y="2318197"/>
            <a:ext cx="7293023" cy="3086099"/>
          </a:xfrm>
        </p:spPr>
        <p:txBody>
          <a:bodyPr anchor="ctr">
            <a:normAutofit/>
          </a:bodyPr>
          <a:lstStyle/>
          <a:p>
            <a:endParaRPr lang="en-US" altLang="en-US" sz="1600" dirty="0"/>
          </a:p>
          <a:p>
            <a:endParaRPr lang="en-US" sz="1600" dirty="0"/>
          </a:p>
        </p:txBody>
      </p:sp>
      <p:sp>
        <p:nvSpPr>
          <p:cNvPr id="21" name="TextBox 20">
            <a:extLst>
              <a:ext uri="{FF2B5EF4-FFF2-40B4-BE49-F238E27FC236}">
                <a16:creationId xmlns:a16="http://schemas.microsoft.com/office/drawing/2014/main" id="{3B10F874-90E9-198A-A24E-2D781211D6A5}"/>
              </a:ext>
            </a:extLst>
          </p:cNvPr>
          <p:cNvSpPr txBox="1"/>
          <p:nvPr/>
        </p:nvSpPr>
        <p:spPr>
          <a:xfrm>
            <a:off x="4114801" y="1933077"/>
            <a:ext cx="4663440" cy="2031325"/>
          </a:xfrm>
          <a:prstGeom prst="rect">
            <a:avLst/>
          </a:prstGeom>
          <a:noFill/>
        </p:spPr>
        <p:txBody>
          <a:bodyPr wrap="square">
            <a:spAutoFit/>
          </a:bodyPr>
          <a:lstStyle/>
          <a:p>
            <a:pPr marL="228600" marR="0" algn="just">
              <a:spcBef>
                <a:spcPts val="0"/>
              </a:spcBef>
              <a:spcAft>
                <a:spcPts val="0"/>
              </a:spcAft>
            </a:pPr>
            <a:r>
              <a:rPr lang="en-US" sz="1800" b="1" dirty="0">
                <a:solidFill>
                  <a:srgbClr val="7030A0"/>
                </a:solidFill>
                <a:effectLst/>
                <a:latin typeface="Arial" panose="020B0604020202020204" pitchFamily="34" charset="0"/>
                <a:ea typeface="Meiryo" panose="020B0604030504040204" pitchFamily="34" charset="-128"/>
                <a:cs typeface="Times New Roman" panose="02020603050405020304" pitchFamily="18" charset="0"/>
              </a:rPr>
              <a:t>Adaptive Capacity </a:t>
            </a:r>
            <a:r>
              <a:rPr lang="en-US" sz="1800" b="0" dirty="0">
                <a:solidFill>
                  <a:srgbClr val="7030A0"/>
                </a:solidFill>
                <a:effectLst/>
                <a:latin typeface="Arial" panose="020B0604020202020204" pitchFamily="34" charset="0"/>
                <a:ea typeface="Meiryo" panose="020B0604030504040204" pitchFamily="34" charset="-128"/>
                <a:cs typeface="Times New Roman" panose="02020603050405020304" pitchFamily="18" charset="0"/>
              </a:rPr>
              <a:t>is the ability of a nonprofit organization to monitor, assess, and respond to internal and external changes.  In broader terms, this really means learning as you go and adapting to change</a:t>
            </a:r>
            <a:endParaRPr lang="en-US" sz="1800" b="1" dirty="0">
              <a:solidFill>
                <a:srgbClr val="3F1D5A"/>
              </a:solidFill>
              <a:effectLst/>
              <a:latin typeface="Century Gothic" panose="020B0502020202020204" pitchFamily="34" charset="0"/>
              <a:ea typeface="Meiryo" panose="020B0604030504040204" pitchFamily="34" charset="-128"/>
              <a:cs typeface="Times New Roman" panose="02020603050405020304" pitchFamily="18" charset="0"/>
            </a:endParaRPr>
          </a:p>
          <a:p>
            <a:pPr marR="0" lvl="1" fontAlgn="base">
              <a:spcBef>
                <a:spcPts val="0"/>
              </a:spcBef>
              <a:spcAft>
                <a:spcPts val="800"/>
              </a:spcAft>
            </a:pPr>
            <a:endParaRPr lang="en-US" dirty="0">
              <a:solidFill>
                <a:srgbClr val="000000"/>
              </a:solidFill>
              <a:latin typeface="Arial" panose="020B0604020202020204" pitchFamily="34" charset="0"/>
              <a:ea typeface="Meiryo" panose="020B0604030504040204" pitchFamily="34" charset="-128"/>
              <a:cs typeface="Arial" panose="020B0604020202020204" pitchFamily="34" charset="0"/>
            </a:endParaRPr>
          </a:p>
        </p:txBody>
      </p:sp>
      <p:pic>
        <p:nvPicPr>
          <p:cNvPr id="7" name="Picture 6">
            <a:extLst>
              <a:ext uri="{FF2B5EF4-FFF2-40B4-BE49-F238E27FC236}">
                <a16:creationId xmlns:a16="http://schemas.microsoft.com/office/drawing/2014/main" id="{E0B573D9-7830-9586-F1D7-050254B8365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981" y="1863395"/>
            <a:ext cx="1508760" cy="1767840"/>
          </a:xfrm>
          <a:prstGeom prst="rect">
            <a:avLst/>
          </a:prstGeom>
          <a:noFill/>
          <a:ln>
            <a:noFill/>
          </a:ln>
        </p:spPr>
      </p:pic>
      <p:graphicFrame>
        <p:nvGraphicFramePr>
          <p:cNvPr id="25" name="TextBox 22">
            <a:extLst>
              <a:ext uri="{FF2B5EF4-FFF2-40B4-BE49-F238E27FC236}">
                <a16:creationId xmlns:a16="http://schemas.microsoft.com/office/drawing/2014/main" id="{070E1784-C533-30EB-62C4-65BCE0B33CE8}"/>
              </a:ext>
            </a:extLst>
          </p:cNvPr>
          <p:cNvGraphicFramePr/>
          <p:nvPr>
            <p:extLst>
              <p:ext uri="{D42A27DB-BD31-4B8C-83A1-F6EECF244321}">
                <p14:modId xmlns:p14="http://schemas.microsoft.com/office/powerpoint/2010/main" val="2852002851"/>
              </p:ext>
            </p:extLst>
          </p:nvPr>
        </p:nvGraphicFramePr>
        <p:xfrm>
          <a:off x="533400" y="3945467"/>
          <a:ext cx="7917262" cy="2325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2088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971550" y="669926"/>
            <a:ext cx="3600450" cy="761312"/>
          </a:xfrm>
        </p:spPr>
        <p:txBody>
          <a:bodyPr anchor="b">
            <a:normAutofit/>
          </a:bodyPr>
          <a:lstStyle/>
          <a:p>
            <a:r>
              <a:rPr lang="en-US" dirty="0">
                <a:solidFill>
                  <a:schemeClr val="bg1"/>
                </a:solidFill>
              </a:rPr>
              <a:t>Hypothesis</a:t>
            </a:r>
          </a:p>
        </p:txBody>
      </p:sp>
      <p:cxnSp>
        <p:nvCxnSpPr>
          <p:cNvPr id="52" name="Straight Connector 5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45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1002" y="2026341"/>
            <a:ext cx="8381998" cy="4193484"/>
          </a:xfrm>
        </p:spPr>
        <p:txBody>
          <a:bodyPr>
            <a:noAutofit/>
          </a:bodyPr>
          <a:lstStyle/>
          <a:p>
            <a:pPr marL="0" indent="0">
              <a:buNone/>
            </a:pPr>
            <a:r>
              <a:rPr lang="en-US" sz="1400" dirty="0">
                <a:solidFill>
                  <a:schemeClr val="bg1"/>
                </a:solidFill>
              </a:rPr>
              <a:t>Leadership Initiative observations of the transitory aspect of community college students and the programming offered to students on the campuses led to the development of a leadership initiative for community college students.   To develop the initiative, community college leaders on two community college campuses were consulted. Their comments and offers of support were fundamental to the development of the initiative. Key elements of the conversations with the community college leaders were about the expectations of employers communicated to the leaders. These comments included employers’ concerns about new employees who come to the workplace. The employers reported that the new employees might not be prepared to work a full day. Completion of the work shift on each scheduled day of employment was an employer expectation. Communication skills, interpersonal skills, work attitude, “dressing for success,” teamwork, creativity/imagination, willingness to learn, and attention to detail were skills cited by the community college leaders as desirable workplace skills of the transitory aspect of community college students and the programming offered to students on the campuses led to the development of a leadership initiative for community college students. To develop the initiative, community college leaders on two community college campuses were consulted. Their comments and offers of support were fundamental to the development of the initiative. Key elements of the conversations with the community college leaders were about the expectations of employers communicated to the leaders. These comments included employers’ concerns about new employees who come to the workplace. The employers reported that the new employees might not be prepared to work a full day. Completion of the work shift on each scheduled day of employment was an employer expectation. Communication skills, interpersonal skills, work attitude, “dressing for success,” teamwork, creativity/imagination, willingness to learn, and attention to detail were skills cited by the community college leaders as desirable workplace skills.</a:t>
            </a:r>
          </a:p>
        </p:txBody>
      </p:sp>
      <p:sp>
        <p:nvSpPr>
          <p:cNvPr id="6" name="Footer Placeholder 5"/>
          <p:cNvSpPr>
            <a:spLocks noGrp="1"/>
          </p:cNvSpPr>
          <p:nvPr>
            <p:ph type="ftr" sz="quarter" idx="11"/>
          </p:nvPr>
        </p:nvSpPr>
        <p:spPr>
          <a:xfrm>
            <a:off x="2530671" y="6356350"/>
            <a:ext cx="2959377" cy="365125"/>
          </a:xfrm>
        </p:spPr>
        <p:txBody>
          <a:bodyPr>
            <a:normAutofit/>
          </a:bodyPr>
          <a:lstStyle/>
          <a:p>
            <a:pPr>
              <a:lnSpc>
                <a:spcPct val="90000"/>
              </a:lnSpc>
              <a:spcAft>
                <a:spcPts val="600"/>
              </a:spcAft>
            </a:pPr>
            <a:r>
              <a:rPr lang="en-US">
                <a:solidFill>
                  <a:schemeClr val="bg1">
                    <a:lumMod val="50000"/>
                  </a:schemeClr>
                </a:solidFill>
              </a:rPr>
              <a:t>Reverse Mentoring for Cross-Generational Learning - Developing Leadership Soft Skills</a:t>
            </a:r>
          </a:p>
        </p:txBody>
      </p:sp>
      <p:cxnSp>
        <p:nvCxnSpPr>
          <p:cNvPr id="54" name="Straight Connector 53">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1789"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020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fontScale="90000"/>
          </a:bodyPr>
          <a:lstStyle/>
          <a:p>
            <a:br>
              <a:rPr lang="en-US" sz="3200" dirty="0">
                <a:solidFill>
                  <a:srgbClr val="FFFFFF"/>
                </a:solidFill>
              </a:rPr>
            </a:br>
            <a:r>
              <a:rPr lang="en-US" sz="3200" dirty="0">
                <a:solidFill>
                  <a:srgbClr val="FFFFFF"/>
                </a:solidFill>
              </a:rPr>
              <a:t>Reverse Mentoring Teaching Classroom Model</a:t>
            </a:r>
          </a:p>
        </p:txBody>
      </p:sp>
      <p:sp>
        <p:nvSpPr>
          <p:cNvPr id="6" name="Footer Placeholder 5"/>
          <p:cNvSpPr>
            <a:spLocks noGrp="1"/>
          </p:cNvSpPr>
          <p:nvPr>
            <p:ph type="ftr" sz="quarter" idx="11"/>
          </p:nvPr>
        </p:nvSpPr>
        <p:spPr>
          <a:xfrm rot="5400000">
            <a:off x="-1370793" y="1984248"/>
            <a:ext cx="3086099" cy="365125"/>
          </a:xfrm>
        </p:spPr>
        <p:txBody>
          <a:bodyPr>
            <a:normAutofit fontScale="92500" lnSpcReduction="10000"/>
          </a:bodyPr>
          <a:lstStyle/>
          <a:p>
            <a:pPr algn="l">
              <a:spcAft>
                <a:spcPts val="600"/>
              </a:spcAft>
            </a:pPr>
            <a:r>
              <a:rPr lang="en-US" sz="1000">
                <a:solidFill>
                  <a:srgbClr val="FFFFFF"/>
                </a:solidFill>
              </a:rPr>
              <a:t>Reverse Mentoring for Cross-Generational Learning - Developing Leadership Soft Skills</a:t>
            </a:r>
          </a:p>
        </p:txBody>
      </p:sp>
      <p:sp>
        <p:nvSpPr>
          <p:cNvPr id="3" name="Content Placeholder 2"/>
          <p:cNvSpPr>
            <a:spLocks noGrp="1"/>
          </p:cNvSpPr>
          <p:nvPr>
            <p:ph idx="1"/>
          </p:nvPr>
        </p:nvSpPr>
        <p:spPr>
          <a:xfrm>
            <a:off x="1028699" y="2318197"/>
            <a:ext cx="7293023" cy="3086099"/>
          </a:xfrm>
        </p:spPr>
        <p:txBody>
          <a:bodyPr anchor="ctr">
            <a:normAutofit/>
          </a:bodyPr>
          <a:lstStyle/>
          <a:p>
            <a:endParaRPr lang="en-US" altLang="en-US" sz="1600" dirty="0"/>
          </a:p>
          <a:p>
            <a:endParaRPr lang="en-US" sz="1600" dirty="0"/>
          </a:p>
        </p:txBody>
      </p:sp>
      <p:sp>
        <p:nvSpPr>
          <p:cNvPr id="21" name="TextBox 20">
            <a:extLst>
              <a:ext uri="{FF2B5EF4-FFF2-40B4-BE49-F238E27FC236}">
                <a16:creationId xmlns:a16="http://schemas.microsoft.com/office/drawing/2014/main" id="{3B10F874-90E9-198A-A24E-2D781211D6A5}"/>
              </a:ext>
            </a:extLst>
          </p:cNvPr>
          <p:cNvSpPr txBox="1"/>
          <p:nvPr/>
        </p:nvSpPr>
        <p:spPr>
          <a:xfrm>
            <a:off x="4267200" y="1670543"/>
            <a:ext cx="4439072" cy="1815882"/>
          </a:xfrm>
          <a:prstGeom prst="rect">
            <a:avLst/>
          </a:prstGeom>
          <a:noFill/>
        </p:spPr>
        <p:txBody>
          <a:bodyPr wrap="square">
            <a:spAutoFit/>
          </a:bodyPr>
          <a:lstStyle/>
          <a:p>
            <a:pPr marL="114300" marR="0" algn="just" fontAlgn="base">
              <a:spcBef>
                <a:spcPts val="0"/>
              </a:spcBef>
              <a:spcAft>
                <a:spcPts val="1400"/>
              </a:spcAft>
            </a:pPr>
            <a:r>
              <a:rPr lang="en-US" sz="1600" b="1" dirty="0">
                <a:solidFill>
                  <a:srgbClr val="7030A0"/>
                </a:solidFill>
                <a:effectLst/>
                <a:latin typeface="Arial" panose="020B0604020202020204" pitchFamily="34" charset="0"/>
                <a:ea typeface="Times New Roman" panose="02020603050405020304" pitchFamily="18" charset="0"/>
              </a:rPr>
              <a:t>Management Capacity </a:t>
            </a:r>
            <a:r>
              <a:rPr lang="en-US" sz="1600" dirty="0">
                <a:solidFill>
                  <a:srgbClr val="7030A0"/>
                </a:solidFill>
                <a:effectLst/>
                <a:latin typeface="Arial" panose="020B0604020202020204" pitchFamily="34" charset="0"/>
                <a:ea typeface="Times New Roman" panose="02020603050405020304" pitchFamily="18" charset="0"/>
              </a:rPr>
              <a:t>is the ability of a nonprofit organization to ensure the effective and efficient use of organizational resources.  The translation?  Having the systems, routines, practices and procedures that enable you to be efficient and cost-effective.</a:t>
            </a:r>
            <a:endParaRPr lang="en-US" sz="1600" dirty="0">
              <a:solidFill>
                <a:srgbClr val="000000"/>
              </a:solidFill>
              <a:latin typeface="Arial" panose="020B0604020202020204" pitchFamily="34" charset="0"/>
              <a:ea typeface="Meiryo" panose="020B0604030504040204" pitchFamily="34" charset="-128"/>
              <a:cs typeface="Arial" panose="020B0604020202020204" pitchFamily="34" charset="0"/>
            </a:endParaRPr>
          </a:p>
        </p:txBody>
      </p:sp>
      <p:pic>
        <p:nvPicPr>
          <p:cNvPr id="7" name="Picture 6">
            <a:extLst>
              <a:ext uri="{FF2B5EF4-FFF2-40B4-BE49-F238E27FC236}">
                <a16:creationId xmlns:a16="http://schemas.microsoft.com/office/drawing/2014/main" id="{1A88FB1F-D75D-598F-6B11-72A296A260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759" y="1975861"/>
            <a:ext cx="1874520" cy="1555750"/>
          </a:xfrm>
          <a:prstGeom prst="rect">
            <a:avLst/>
          </a:prstGeom>
          <a:noFill/>
          <a:ln>
            <a:noFill/>
          </a:ln>
        </p:spPr>
      </p:pic>
      <p:graphicFrame>
        <p:nvGraphicFramePr>
          <p:cNvPr id="4" name="TextBox 22">
            <a:extLst>
              <a:ext uri="{FF2B5EF4-FFF2-40B4-BE49-F238E27FC236}">
                <a16:creationId xmlns:a16="http://schemas.microsoft.com/office/drawing/2014/main" id="{FBA86C5C-C66C-16A3-C151-4F20C12286F9}"/>
              </a:ext>
            </a:extLst>
          </p:cNvPr>
          <p:cNvGraphicFramePr/>
          <p:nvPr>
            <p:extLst>
              <p:ext uri="{D42A27DB-BD31-4B8C-83A1-F6EECF244321}">
                <p14:modId xmlns:p14="http://schemas.microsoft.com/office/powerpoint/2010/main" val="1664031189"/>
              </p:ext>
            </p:extLst>
          </p:nvPr>
        </p:nvGraphicFramePr>
        <p:xfrm>
          <a:off x="533400" y="3910040"/>
          <a:ext cx="7917262" cy="2490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7377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4895850" y="448721"/>
            <a:ext cx="3535497" cy="1225650"/>
          </a:xfrm>
        </p:spPr>
        <p:txBody>
          <a:bodyPr anchor="b">
            <a:normAutofit/>
          </a:bodyPr>
          <a:lstStyle/>
          <a:p>
            <a:r>
              <a:rPr lang="en-US">
                <a:solidFill>
                  <a:schemeClr val="bg1"/>
                </a:solidFill>
              </a:rPr>
              <a:t>Student response</a:t>
            </a:r>
          </a:p>
        </p:txBody>
      </p:sp>
      <p:pic>
        <p:nvPicPr>
          <p:cNvPr id="23" name="Graphic 22" descr="Fabric Report Library">
            <a:extLst>
              <a:ext uri="{FF2B5EF4-FFF2-40B4-BE49-F238E27FC236}">
                <a16:creationId xmlns:a16="http://schemas.microsoft.com/office/drawing/2014/main" id="{05A3E4BE-9BA7-E740-D640-A94A55417C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9" y="1304045"/>
            <a:ext cx="4249909" cy="4249909"/>
          </a:xfrm>
          <a:prstGeom prst="rect">
            <a:avLst/>
          </a:prstGeom>
        </p:spPr>
      </p:pic>
      <p:cxnSp>
        <p:nvCxnSpPr>
          <p:cNvPr id="28" name="Straight Connector 27">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895850"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895850" y="1909192"/>
            <a:ext cx="3535497" cy="3647710"/>
          </a:xfrm>
        </p:spPr>
        <p:txBody>
          <a:bodyPr>
            <a:normAutofit/>
          </a:bodyPr>
          <a:lstStyle/>
          <a:p>
            <a:pPr marL="0" marR="0" indent="0">
              <a:spcBef>
                <a:spcPts val="0"/>
              </a:spcBef>
              <a:spcAft>
                <a:spcPts val="1600"/>
              </a:spcAft>
              <a:buNone/>
            </a:pPr>
            <a:r>
              <a:rPr lang="en-US" sz="1400">
                <a:solidFill>
                  <a:schemeClr val="bg1"/>
                </a:solidFill>
              </a:rPr>
              <a:t>The students’ responses revealed a broad range of leadership skills including communication, problem solving, ability to motivate others, and “getting things done.” The students reported their career goals and described what they needed to do to achieve the goals. All of the students identified leaders in their lives. The students noted their accomplishments and provided details about the accomplishments. Students’ supporters were family members, friends, instructors and work colleagues. The students provided leadership of or support for family members, friends and co-workers.</a:t>
            </a:r>
            <a:r>
              <a:rPr lang="en-US" altLang="en-US" sz="1400">
                <a:solidFill>
                  <a:schemeClr val="bg1"/>
                </a:solidFill>
              </a:rPr>
              <a:t>	</a:t>
            </a:r>
          </a:p>
          <a:p>
            <a:endParaRPr lang="en-US" altLang="en-US" sz="1400">
              <a:solidFill>
                <a:schemeClr val="bg1"/>
              </a:solidFill>
            </a:endParaRPr>
          </a:p>
          <a:p>
            <a:endParaRPr lang="en-US" sz="1400">
              <a:solidFill>
                <a:schemeClr val="bg1"/>
              </a:solidFill>
            </a:endParaRPr>
          </a:p>
        </p:txBody>
      </p:sp>
      <p:cxnSp>
        <p:nvCxnSpPr>
          <p:cNvPr id="30" name="Straight Connector 29">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895850" y="5707672"/>
            <a:ext cx="35354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a:xfrm>
            <a:off x="4390611" y="6356350"/>
            <a:ext cx="2959376" cy="365125"/>
          </a:xfrm>
        </p:spPr>
        <p:txBody>
          <a:bodyPr>
            <a:normAutofit/>
          </a:bodyPr>
          <a:lstStyle/>
          <a:p>
            <a:pPr>
              <a:lnSpc>
                <a:spcPct val="90000"/>
              </a:lnSpc>
              <a:spcAft>
                <a:spcPts val="600"/>
              </a:spcAft>
            </a:pPr>
            <a:r>
              <a:rPr lang="en-US">
                <a:solidFill>
                  <a:schemeClr val="bg1">
                    <a:lumMod val="50000"/>
                  </a:schemeClr>
                </a:solidFill>
              </a:rPr>
              <a:t>Reverse Mentoring for Cross-Generational Learning - Developing Leadership Soft Skills</a:t>
            </a:r>
          </a:p>
        </p:txBody>
      </p:sp>
    </p:spTree>
    <p:extLst>
      <p:ext uri="{BB962C8B-B14F-4D97-AF65-F5344CB8AC3E}">
        <p14:creationId xmlns:p14="http://schemas.microsoft.com/office/powerpoint/2010/main" val="533157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628650" y="669925"/>
            <a:ext cx="3381709" cy="1325563"/>
          </a:xfrm>
        </p:spPr>
        <p:txBody>
          <a:bodyPr anchor="b">
            <a:normAutofit/>
          </a:bodyPr>
          <a:lstStyle/>
          <a:p>
            <a:pPr algn="r"/>
            <a:r>
              <a:rPr lang="en-US">
                <a:solidFill>
                  <a:schemeClr val="bg1"/>
                </a:solidFill>
              </a:rPr>
              <a:t>References</a:t>
            </a:r>
          </a:p>
        </p:txBody>
      </p:sp>
      <p:cxnSp>
        <p:nvCxnSpPr>
          <p:cNvPr id="24" name="Straight Connector 2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4657" y="2026340"/>
            <a:ext cx="3915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044500" y="2398957"/>
            <a:ext cx="7054999" cy="3526144"/>
          </a:xfrm>
        </p:spPr>
        <p:txBody>
          <a:bodyPr>
            <a:normAutofit/>
          </a:bodyPr>
          <a:lstStyle/>
          <a:p>
            <a:pPr marL="0" marR="0" indent="0">
              <a:spcBef>
                <a:spcPts val="0"/>
              </a:spcBef>
              <a:spcAft>
                <a:spcPts val="0"/>
              </a:spcAft>
              <a:buNone/>
            </a:pPr>
            <a:r>
              <a:rPr lang="en-US" sz="900">
                <a:solidFill>
                  <a:schemeClr val="bg1"/>
                </a:solidFill>
                <a:effectLst/>
                <a:ea typeface="Calibri" panose="020F0502020204030204" pitchFamily="34" charset="0"/>
                <a:cs typeface="Times New Roman" panose="02020603050405020304" pitchFamily="18" charset="0"/>
              </a:rPr>
              <a:t>Benko, Cathleen, Weisbert, </a:t>
            </a:r>
            <a:r>
              <a:rPr lang="en-US" sz="900" i="1">
                <a:solidFill>
                  <a:schemeClr val="bg1"/>
                </a:solidFill>
                <a:effectLst/>
                <a:ea typeface="Calibri" panose="020F0502020204030204" pitchFamily="34" charset="0"/>
                <a:cs typeface="Times New Roman" panose="02020603050405020304" pitchFamily="18" charset="0"/>
              </a:rPr>
              <a:t>Mass Career Customization, Aligning the Workplace with Today’s Nontraditional Workforce</a:t>
            </a:r>
            <a:r>
              <a:rPr lang="en-US" sz="900">
                <a:solidFill>
                  <a:schemeClr val="bg1"/>
                </a:solidFill>
                <a:effectLst/>
                <a:ea typeface="Calibri" panose="020F0502020204030204" pitchFamily="34" charset="0"/>
                <a:cs typeface="Times New Roman" panose="02020603050405020304" pitchFamily="18" charset="0"/>
              </a:rPr>
              <a:t>, Boston, MA, Weisbert, Harvard Business School Press, 2007</a:t>
            </a:r>
          </a:p>
          <a:p>
            <a:pPr marL="0" marR="0" indent="0">
              <a:spcBef>
                <a:spcPts val="0"/>
              </a:spcBef>
              <a:spcAft>
                <a:spcPts val="0"/>
              </a:spcAft>
              <a:buNone/>
            </a:pPr>
            <a:endParaRPr lang="en-US" sz="900">
              <a:solidFill>
                <a:schemeClr val="bg1"/>
              </a:solidFill>
              <a:effectLst/>
              <a:ea typeface="Calibri" panose="020F0502020204030204" pitchFamily="34" charset="0"/>
              <a:cs typeface="Times New Roman" panose="02020603050405020304" pitchFamily="18" charset="0"/>
            </a:endParaRPr>
          </a:p>
          <a:p>
            <a:pPr marL="0" indent="0">
              <a:spcBef>
                <a:spcPts val="0"/>
              </a:spcBef>
              <a:buNone/>
            </a:pPr>
            <a:r>
              <a:rPr lang="en-US" sz="900">
                <a:solidFill>
                  <a:schemeClr val="bg1"/>
                </a:solidFill>
                <a:effectLst/>
                <a:ea typeface="Calibri" panose="020F0502020204030204" pitchFamily="34" charset="0"/>
                <a:cs typeface="Times New Roman" panose="02020603050405020304" pitchFamily="18" charset="0"/>
              </a:rPr>
              <a:t>Cottrell, David</a:t>
            </a:r>
            <a:r>
              <a:rPr lang="en-US" sz="900" i="1">
                <a:solidFill>
                  <a:schemeClr val="bg1"/>
                </a:solidFill>
                <a:effectLst/>
                <a:ea typeface="Calibri" panose="020F0502020204030204" pitchFamily="34" charset="0"/>
                <a:cs typeface="Times New Roman" panose="02020603050405020304" pitchFamily="18" charset="0"/>
              </a:rPr>
              <a:t>, Monday Morning Leadership, 8 mentoring Session You Can’t Afford to Miss</a:t>
            </a:r>
            <a:r>
              <a:rPr lang="en-US" sz="900">
                <a:solidFill>
                  <a:schemeClr val="bg1"/>
                </a:solidFill>
                <a:effectLst/>
                <a:ea typeface="Calibri" panose="020F0502020204030204" pitchFamily="34" charset="0"/>
                <a:cs typeface="Times New Roman" panose="02020603050405020304" pitchFamily="18" charset="0"/>
              </a:rPr>
              <a:t>, Dallas, TX, CornerStone Leadership Institute 2002</a:t>
            </a:r>
          </a:p>
          <a:p>
            <a:pPr marL="0" indent="0">
              <a:buNone/>
            </a:pPr>
            <a:r>
              <a:rPr lang="en-US" sz="900" i="1">
                <a:solidFill>
                  <a:schemeClr val="bg1"/>
                </a:solidFill>
              </a:rPr>
              <a:t>Creps, Earl, Reverse Mentoring</a:t>
            </a:r>
            <a:r>
              <a:rPr lang="en-US" sz="900">
                <a:solidFill>
                  <a:schemeClr val="bg1"/>
                </a:solidFill>
              </a:rPr>
              <a:t>: How Young Leaders Can Transform the Church and Why We Should Let Them, San Francisco: Jossey-Bass, 2008</a:t>
            </a:r>
          </a:p>
          <a:p>
            <a:pPr marL="0" indent="0">
              <a:buNone/>
            </a:pPr>
            <a:r>
              <a:rPr lang="en-US" sz="900">
                <a:solidFill>
                  <a:schemeClr val="bg1"/>
                </a:solidFill>
              </a:rPr>
              <a:t>DeAngelis, K.L (2013</a:t>
            </a:r>
            <a:r>
              <a:rPr lang="en-US" sz="900" i="1">
                <a:solidFill>
                  <a:schemeClr val="bg1"/>
                </a:solidFill>
              </a:rPr>
              <a:t>) Reverse mentoring at the Hartford: Cross-Generational Transfer of Knowledge about Social Media”, </a:t>
            </a:r>
            <a:r>
              <a:rPr lang="en-US" sz="900">
                <a:solidFill>
                  <a:schemeClr val="bg1"/>
                </a:solidFill>
              </a:rPr>
              <a:t>Chestnut Hill, MA: Sloan Center on Aging &amp; Work,  Boston College</a:t>
            </a:r>
          </a:p>
          <a:p>
            <a:pPr marL="0" indent="0">
              <a:buNone/>
            </a:pPr>
            <a:r>
              <a:rPr lang="en-US" sz="900">
                <a:solidFill>
                  <a:schemeClr val="bg1"/>
                </a:solidFill>
                <a:effectLst/>
                <a:ea typeface="Calibri" panose="020F0502020204030204" pitchFamily="34" charset="0"/>
                <a:cs typeface="Times New Roman" panose="02020603050405020304" pitchFamily="18" charset="0"/>
              </a:rPr>
              <a:t>Donohue, Chip, </a:t>
            </a:r>
            <a:r>
              <a:rPr lang="en-US" sz="900" i="1">
                <a:solidFill>
                  <a:schemeClr val="bg1"/>
                </a:solidFill>
                <a:effectLst/>
                <a:ea typeface="Calibri" panose="020F0502020204030204" pitchFamily="34" charset="0"/>
                <a:cs typeface="Times New Roman" panose="02020603050405020304" pitchFamily="18" charset="0"/>
              </a:rPr>
              <a:t>Technology and Digital Media in the Early Years, Tools for Teaching and</a:t>
            </a:r>
            <a:r>
              <a:rPr lang="en-US" sz="900">
                <a:solidFill>
                  <a:schemeClr val="bg1"/>
                </a:solidFill>
                <a:effectLst/>
                <a:ea typeface="Calibri" panose="020F0502020204030204" pitchFamily="34" charset="0"/>
                <a:cs typeface="Times New Roman" panose="02020603050405020304" pitchFamily="18" charset="0"/>
              </a:rPr>
              <a:t> </a:t>
            </a:r>
            <a:r>
              <a:rPr lang="en-US" sz="900" i="1">
                <a:solidFill>
                  <a:schemeClr val="bg1"/>
                </a:solidFill>
                <a:effectLst/>
                <a:ea typeface="Calibri" panose="020F0502020204030204" pitchFamily="34" charset="0"/>
                <a:cs typeface="Times New Roman" panose="02020603050405020304" pitchFamily="18" charset="0"/>
              </a:rPr>
              <a:t>Learning</a:t>
            </a:r>
            <a:r>
              <a:rPr lang="en-US" sz="900">
                <a:solidFill>
                  <a:schemeClr val="bg1"/>
                </a:solidFill>
                <a:effectLst/>
                <a:ea typeface="Calibri" panose="020F0502020204030204" pitchFamily="34" charset="0"/>
                <a:cs typeface="Times New Roman" panose="02020603050405020304" pitchFamily="18" charset="0"/>
              </a:rPr>
              <a:t>, New York and London, Taylor &amp; Francis Group, 2015</a:t>
            </a:r>
          </a:p>
          <a:p>
            <a:pPr marL="0" indent="0">
              <a:buNone/>
            </a:pPr>
            <a:r>
              <a:rPr lang="en-US" sz="900">
                <a:solidFill>
                  <a:schemeClr val="bg1"/>
                </a:solidFill>
              </a:rPr>
              <a:t>Grady, Marilyn L. Community College Students: Social Capital and the Soft Skills of Leadership,  University of Nebraska-Lincoln Lincoln, Nebraska</a:t>
            </a:r>
            <a:br>
              <a:rPr lang="en-US" sz="900" b="1">
                <a:solidFill>
                  <a:schemeClr val="bg1"/>
                </a:solidFill>
              </a:rPr>
            </a:br>
            <a:endParaRPr lang="en-US" sz="900" b="1">
              <a:solidFill>
                <a:schemeClr val="bg1"/>
              </a:solidFill>
            </a:endParaRPr>
          </a:p>
          <a:p>
            <a:pPr marL="0" indent="0">
              <a:buNone/>
            </a:pPr>
            <a:r>
              <a:rPr lang="en-US" sz="900">
                <a:solidFill>
                  <a:schemeClr val="bg1"/>
                </a:solidFill>
              </a:rPr>
              <a:t>Greenberg, Eric and Weber, Karl, Generation We: How Millennial Youth are Taking Over America and Changing Our World Forever, Emeryville CA: Pachatusan Publishing, 2008 </a:t>
            </a:r>
          </a:p>
          <a:p>
            <a:pPr marL="0" marR="0" indent="0">
              <a:spcBef>
                <a:spcPts val="0"/>
              </a:spcBef>
              <a:spcAft>
                <a:spcPts val="0"/>
              </a:spcAft>
              <a:buNone/>
            </a:pPr>
            <a:endParaRPr lang="en-US" sz="900">
              <a:solidFill>
                <a:schemeClr val="bg1"/>
              </a:solidFill>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900">
                <a:solidFill>
                  <a:schemeClr val="bg1"/>
                </a:solidFill>
                <a:effectLst/>
                <a:ea typeface="Calibri" panose="020F0502020204030204" pitchFamily="34" charset="0"/>
                <a:cs typeface="Times New Roman" panose="02020603050405020304" pitchFamily="18" charset="0"/>
              </a:rPr>
              <a:t>Johnson, Janet Buttolph, Reynolds, H.T., </a:t>
            </a:r>
            <a:r>
              <a:rPr lang="en-US" sz="900" i="1">
                <a:solidFill>
                  <a:schemeClr val="bg1"/>
                </a:solidFill>
                <a:effectLst/>
                <a:ea typeface="Calibri" panose="020F0502020204030204" pitchFamily="34" charset="0"/>
                <a:cs typeface="Times New Roman" panose="02020603050405020304" pitchFamily="18" charset="0"/>
              </a:rPr>
              <a:t>Political Science Research</a:t>
            </a:r>
            <a:r>
              <a:rPr lang="en-US" sz="900">
                <a:solidFill>
                  <a:schemeClr val="bg1"/>
                </a:solidFill>
                <a:effectLst/>
                <a:ea typeface="Calibri" panose="020F0502020204030204" pitchFamily="34" charset="0"/>
                <a:cs typeface="Times New Roman" panose="02020603050405020304" pitchFamily="18" charset="0"/>
              </a:rPr>
              <a:t> </a:t>
            </a:r>
            <a:r>
              <a:rPr lang="en-US" sz="900" i="1">
                <a:solidFill>
                  <a:schemeClr val="bg1"/>
                </a:solidFill>
                <a:effectLst/>
                <a:ea typeface="Calibri" panose="020F0502020204030204" pitchFamily="34" charset="0"/>
                <a:cs typeface="Times New Roman" panose="02020603050405020304" pitchFamily="18" charset="0"/>
              </a:rPr>
              <a:t>Methods</a:t>
            </a:r>
            <a:r>
              <a:rPr lang="en-US" sz="900">
                <a:solidFill>
                  <a:schemeClr val="bg1"/>
                </a:solidFill>
                <a:effectLst/>
                <a:ea typeface="Calibri" panose="020F0502020204030204" pitchFamily="34" charset="0"/>
                <a:cs typeface="Times New Roman" panose="02020603050405020304" pitchFamily="18" charset="0"/>
              </a:rPr>
              <a:t>, 5</a:t>
            </a:r>
            <a:r>
              <a:rPr lang="en-US" sz="900" baseline="30000">
                <a:solidFill>
                  <a:schemeClr val="bg1"/>
                </a:solidFill>
                <a:effectLst/>
                <a:ea typeface="Calibri" panose="020F0502020204030204" pitchFamily="34" charset="0"/>
                <a:cs typeface="Times New Roman" panose="02020603050405020304" pitchFamily="18" charset="0"/>
              </a:rPr>
              <a:t>th</a:t>
            </a:r>
            <a:r>
              <a:rPr lang="en-US" sz="900">
                <a:solidFill>
                  <a:schemeClr val="bg1"/>
                </a:solidFill>
                <a:effectLst/>
                <a:ea typeface="Calibri" panose="020F0502020204030204" pitchFamily="34" charset="0"/>
                <a:cs typeface="Times New Roman" panose="02020603050405020304" pitchFamily="18" charset="0"/>
              </a:rPr>
              <a:t> Edition, Washington, DC 2005</a:t>
            </a:r>
          </a:p>
          <a:p>
            <a:pPr marL="0" marR="0" indent="0">
              <a:spcBef>
                <a:spcPts val="0"/>
              </a:spcBef>
              <a:spcAft>
                <a:spcPts val="0"/>
              </a:spcAft>
              <a:buNone/>
            </a:pPr>
            <a:endParaRPr lang="en-US" sz="900">
              <a:solidFill>
                <a:schemeClr val="bg1"/>
              </a:solidFill>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900">
                <a:solidFill>
                  <a:schemeClr val="bg1"/>
                </a:solidFill>
                <a:ea typeface="Calibri" panose="020F0502020204030204" pitchFamily="34" charset="0"/>
                <a:cs typeface="Times New Roman" panose="02020603050405020304" pitchFamily="18" charset="0"/>
              </a:rPr>
              <a:t>The Passion Profiler</a:t>
            </a:r>
            <a:r>
              <a:rPr lang="en-US" sz="900">
                <a:solidFill>
                  <a:schemeClr val="bg1"/>
                </a:solidFill>
              </a:rPr>
              <a:t>™ Purpose Linked Consulting www.thepurposelink.com</a:t>
            </a:r>
          </a:p>
          <a:p>
            <a:pPr marL="0" marR="0" indent="0">
              <a:spcBef>
                <a:spcPts val="0"/>
              </a:spcBef>
              <a:spcAft>
                <a:spcPts val="0"/>
              </a:spcAft>
              <a:buNone/>
            </a:pPr>
            <a:endParaRPr lang="en-US" sz="900" i="1">
              <a:solidFill>
                <a:schemeClr val="bg1"/>
              </a:solidFill>
            </a:endParaRPr>
          </a:p>
          <a:p>
            <a:pPr marL="0" marR="0" indent="0">
              <a:spcBef>
                <a:spcPts val="0"/>
              </a:spcBef>
              <a:spcAft>
                <a:spcPts val="0"/>
              </a:spcAft>
              <a:buNone/>
            </a:pPr>
            <a:r>
              <a:rPr lang="en-US" sz="900" i="1">
                <a:solidFill>
                  <a:schemeClr val="bg1"/>
                </a:solidFill>
                <a:effectLst/>
                <a:ea typeface="Calibri" panose="020F0502020204030204" pitchFamily="34" charset="0"/>
                <a:cs typeface="Times New Roman" panose="02020603050405020304" pitchFamily="18" charset="0"/>
              </a:rPr>
              <a:t>The Status of Black Women in the United States</a:t>
            </a:r>
            <a:r>
              <a:rPr lang="en-US" sz="900">
                <a:solidFill>
                  <a:schemeClr val="bg1"/>
                </a:solidFill>
                <a:effectLst/>
                <a:ea typeface="Calibri" panose="020F0502020204030204" pitchFamily="34" charset="0"/>
                <a:cs typeface="Times New Roman" panose="02020603050405020304" pitchFamily="18" charset="0"/>
              </a:rPr>
              <a:t>, Executive summary, Washington DC, Institute for Women’s Policy Research, 2002</a:t>
            </a:r>
          </a:p>
          <a:p>
            <a:pPr marL="0" marR="0" indent="0">
              <a:spcBef>
                <a:spcPts val="0"/>
              </a:spcBef>
              <a:spcAft>
                <a:spcPts val="0"/>
              </a:spcAft>
              <a:buNone/>
            </a:pPr>
            <a:endParaRPr lang="en-US" sz="900">
              <a:solidFill>
                <a:schemeClr val="bg1"/>
              </a:solidFill>
              <a:cs typeface="Times New Roman" panose="02020603050405020304" pitchFamily="18" charset="0"/>
            </a:endParaRPr>
          </a:p>
          <a:p>
            <a:pPr marL="0" marR="0" indent="0">
              <a:spcBef>
                <a:spcPts val="0"/>
              </a:spcBef>
              <a:spcAft>
                <a:spcPts val="0"/>
              </a:spcAft>
              <a:buNone/>
            </a:pPr>
            <a:r>
              <a:rPr lang="en-US" sz="900">
                <a:solidFill>
                  <a:schemeClr val="bg1"/>
                </a:solidFill>
              </a:rPr>
              <a:t>Community College Students: Social Capital and the Soft Skills of Leadership Marilyn L. Grady University of Nebraska-Lincoln Lincoln, Nebraska</a:t>
            </a:r>
          </a:p>
          <a:p>
            <a:pPr marL="0" marR="0" indent="0">
              <a:spcBef>
                <a:spcPts val="0"/>
              </a:spcBef>
              <a:spcAft>
                <a:spcPts val="0"/>
              </a:spcAft>
              <a:buNone/>
            </a:pPr>
            <a:br>
              <a:rPr lang="en-US" sz="900" b="1">
                <a:solidFill>
                  <a:schemeClr val="bg1"/>
                </a:solidFill>
              </a:rPr>
            </a:br>
            <a:endParaRPr lang="en-US" sz="900">
              <a:solidFill>
                <a:schemeClr val="bg1"/>
              </a:solidFill>
            </a:endParaRPr>
          </a:p>
          <a:p>
            <a:endParaRPr lang="en-US" sz="900" b="1">
              <a:solidFill>
                <a:schemeClr val="bg1"/>
              </a:solidFill>
            </a:endParaRPr>
          </a:p>
          <a:p>
            <a:endParaRPr lang="en-US" sz="900" b="1">
              <a:solidFill>
                <a:schemeClr val="bg1"/>
              </a:solidFill>
            </a:endParaRPr>
          </a:p>
        </p:txBody>
      </p:sp>
      <p:sp>
        <p:nvSpPr>
          <p:cNvPr id="26" name="Rectangle 2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a:xfrm>
            <a:off x="3028950" y="6356350"/>
            <a:ext cx="3086100" cy="365125"/>
          </a:xfrm>
        </p:spPr>
        <p:txBody>
          <a:bodyPr>
            <a:normAutofit/>
          </a:bodyPr>
          <a:lstStyle/>
          <a:p>
            <a:pPr>
              <a:lnSpc>
                <a:spcPct val="90000"/>
              </a:lnSpc>
              <a:spcAft>
                <a:spcPts val="600"/>
              </a:spcAft>
            </a:pPr>
            <a:r>
              <a:rPr lang="en-US">
                <a:solidFill>
                  <a:schemeClr val="bg1">
                    <a:lumMod val="50000"/>
                  </a:schemeClr>
                </a:solidFill>
              </a:rPr>
              <a:t>Reverse Mentoring for Cross-Generational Learning - Developing Leadership Soft Skills</a:t>
            </a:r>
          </a:p>
        </p:txBody>
      </p:sp>
    </p:spTree>
    <p:extLst>
      <p:ext uri="{BB962C8B-B14F-4D97-AF65-F5344CB8AC3E}">
        <p14:creationId xmlns:p14="http://schemas.microsoft.com/office/powerpoint/2010/main" val="3405840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971549" y="669926"/>
            <a:ext cx="5810247" cy="701674"/>
          </a:xfrm>
        </p:spPr>
        <p:txBody>
          <a:bodyPr anchor="b">
            <a:normAutofit fontScale="90000"/>
          </a:bodyPr>
          <a:lstStyle/>
          <a:p>
            <a:br>
              <a:rPr lang="en-US" dirty="0">
                <a:solidFill>
                  <a:schemeClr val="bg1"/>
                </a:solidFill>
              </a:rPr>
            </a:br>
            <a:r>
              <a:rPr lang="en-US" dirty="0">
                <a:solidFill>
                  <a:schemeClr val="bg1"/>
                </a:solidFill>
              </a:rPr>
              <a:t>Background – The Passion Profiler</a:t>
            </a:r>
          </a:p>
        </p:txBody>
      </p:sp>
      <p:cxnSp>
        <p:nvCxnSpPr>
          <p:cNvPr id="55" name="Straight Connector 5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45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09539" y="2286002"/>
            <a:ext cx="8662246" cy="3885140"/>
          </a:xfrm>
        </p:spPr>
        <p:txBody>
          <a:bodyPr>
            <a:noAutofit/>
          </a:bodyPr>
          <a:lstStyle/>
          <a:p>
            <a:pPr marL="0" indent="0"/>
            <a:r>
              <a:rPr lang="en-US" altLang="en-US" sz="1200" dirty="0">
                <a:solidFill>
                  <a:schemeClr val="bg1"/>
                </a:solidFill>
              </a:rPr>
              <a:t>Passion Profiler is a validated psychometric instrument to identify one’s unique passion.  Leaders or Executives as Entrepreneurs, or Intrapreneur's innovators instrument to identify a students unique passion for life.  For executives the benefit would to better themselves in their career goals</a:t>
            </a:r>
          </a:p>
          <a:p>
            <a:pPr marL="0" indent="0"/>
            <a:r>
              <a:rPr lang="en-US" altLang="en-US" sz="1200" dirty="0">
                <a:solidFill>
                  <a:schemeClr val="bg1"/>
                </a:solidFill>
              </a:rPr>
              <a:t>What are the common threads for the undertaking  perceptions of community college students to all access to activities focused on social capital and the soft skills of leadership? </a:t>
            </a:r>
          </a:p>
          <a:p>
            <a:pPr marL="0" indent="0"/>
            <a:r>
              <a:rPr lang="en-US" altLang="en-US" sz="1200" dirty="0">
                <a:solidFill>
                  <a:schemeClr val="bg1"/>
                </a:solidFill>
              </a:rPr>
              <a:t>Through Leadership Education Curriculum Mentor-Protégé Application Model and that emphasis a way of being and an embodiment of having leadership soft skills in preparation for leadership roles in the workplace.  Most common 360 Degree student assessments are provide in an effort to formulate leadership capabilities</a:t>
            </a:r>
          </a:p>
          <a:p>
            <a:pPr marL="0" indent="0">
              <a:buNone/>
            </a:pPr>
            <a:r>
              <a:rPr lang="en-US" altLang="en-US" sz="1200" dirty="0">
                <a:solidFill>
                  <a:schemeClr val="bg1"/>
                </a:solidFill>
              </a:rPr>
              <a:t>Social-economic connectedness in context through a Christian Education Curriculum Application Model and Mentor-Protégé platforms that emphasis on leadership soft skills.  Below are the top six assessments that are used to examine leadership soft skills and development of leadership levels.</a:t>
            </a:r>
          </a:p>
          <a:p>
            <a:pPr marL="0" indent="0"/>
            <a:r>
              <a:rPr lang="en-US" altLang="en-US" sz="1200" dirty="0">
                <a:solidFill>
                  <a:schemeClr val="bg1"/>
                </a:solidFill>
              </a:rPr>
              <a:t>360 Degree</a:t>
            </a:r>
          </a:p>
          <a:p>
            <a:pPr marL="0" indent="0"/>
            <a:r>
              <a:rPr lang="en-US" altLang="en-US" sz="1200" dirty="0">
                <a:solidFill>
                  <a:schemeClr val="bg1"/>
                </a:solidFill>
              </a:rPr>
              <a:t>DISC Assessment</a:t>
            </a:r>
          </a:p>
          <a:p>
            <a:pPr marL="0" indent="0"/>
            <a:r>
              <a:rPr lang="en-US" altLang="en-US" sz="1200" dirty="0">
                <a:solidFill>
                  <a:schemeClr val="bg1"/>
                </a:solidFill>
              </a:rPr>
              <a:t>Hogan Assessment</a:t>
            </a:r>
          </a:p>
          <a:p>
            <a:pPr marL="0" indent="0"/>
            <a:r>
              <a:rPr lang="en-US" altLang="en-US" sz="1200" dirty="0">
                <a:solidFill>
                  <a:schemeClr val="bg1"/>
                </a:solidFill>
              </a:rPr>
              <a:t>Korn Ferry</a:t>
            </a:r>
          </a:p>
          <a:p>
            <a:pPr marL="0" indent="0"/>
            <a:r>
              <a:rPr lang="en-US" altLang="en-US" sz="1200" dirty="0">
                <a:solidFill>
                  <a:schemeClr val="bg1"/>
                </a:solidFill>
              </a:rPr>
              <a:t>Myers Briggs</a:t>
            </a:r>
          </a:p>
          <a:p>
            <a:pPr marL="0" indent="0"/>
            <a:r>
              <a:rPr lang="en-US" altLang="en-US" sz="1200" dirty="0">
                <a:solidFill>
                  <a:schemeClr val="bg1"/>
                </a:solidFill>
              </a:rPr>
              <a:t>LPI Leadership Challenge</a:t>
            </a:r>
          </a:p>
          <a:p>
            <a:endParaRPr lang="en-US" altLang="en-US" sz="1200" dirty="0">
              <a:solidFill>
                <a:schemeClr val="bg1"/>
              </a:solidFill>
            </a:endParaRPr>
          </a:p>
          <a:p>
            <a:endParaRPr lang="en-US" sz="1200" dirty="0">
              <a:solidFill>
                <a:schemeClr val="bg1"/>
              </a:solidFill>
            </a:endParaRPr>
          </a:p>
        </p:txBody>
      </p:sp>
      <p:sp>
        <p:nvSpPr>
          <p:cNvPr id="6" name="Footer Placeholder 5"/>
          <p:cNvSpPr>
            <a:spLocks noGrp="1"/>
          </p:cNvSpPr>
          <p:nvPr>
            <p:ph type="ftr" sz="quarter" idx="11"/>
          </p:nvPr>
        </p:nvSpPr>
        <p:spPr>
          <a:xfrm>
            <a:off x="2530671" y="6356350"/>
            <a:ext cx="2959377" cy="365125"/>
          </a:xfrm>
        </p:spPr>
        <p:txBody>
          <a:bodyPr>
            <a:normAutofit/>
          </a:bodyPr>
          <a:lstStyle/>
          <a:p>
            <a:pPr>
              <a:lnSpc>
                <a:spcPct val="90000"/>
              </a:lnSpc>
              <a:spcAft>
                <a:spcPts val="600"/>
              </a:spcAft>
            </a:pPr>
            <a:r>
              <a:rPr lang="en-US">
                <a:solidFill>
                  <a:schemeClr val="bg1">
                    <a:lumMod val="50000"/>
                  </a:schemeClr>
                </a:solidFill>
              </a:rPr>
              <a:t>Reverse Mentoring for Cross-Generational Learning - Developing Leadership Soft Skills</a:t>
            </a:r>
          </a:p>
        </p:txBody>
      </p:sp>
      <p:pic>
        <p:nvPicPr>
          <p:cNvPr id="40" name="Picture 39" descr="White puzzle with one red piece">
            <a:extLst>
              <a:ext uri="{FF2B5EF4-FFF2-40B4-BE49-F238E27FC236}">
                <a16:creationId xmlns:a16="http://schemas.microsoft.com/office/drawing/2014/main" id="{94BC11BE-D92E-C9B2-71BF-6C11D14B5E3D}"/>
              </a:ext>
            </a:extLst>
          </p:cNvPr>
          <p:cNvPicPr>
            <a:picLocks noChangeAspect="1"/>
          </p:cNvPicPr>
          <p:nvPr/>
        </p:nvPicPr>
        <p:blipFill>
          <a:blip r:embed="rId2"/>
          <a:stretch>
            <a:fillRect/>
          </a:stretch>
        </p:blipFill>
        <p:spPr>
          <a:xfrm>
            <a:off x="6934200" y="636059"/>
            <a:ext cx="2114539" cy="1570896"/>
          </a:xfrm>
          <a:prstGeom prst="rect">
            <a:avLst/>
          </a:prstGeom>
        </p:spPr>
      </p:pic>
      <p:cxnSp>
        <p:nvCxnSpPr>
          <p:cNvPr id="57" name="Straight Connector 56">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1789"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435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971550" y="669925"/>
            <a:ext cx="3600450" cy="1325563"/>
          </a:xfrm>
        </p:spPr>
        <p:txBody>
          <a:bodyPr anchor="b">
            <a:normAutofit/>
          </a:bodyPr>
          <a:lstStyle/>
          <a:p>
            <a:r>
              <a:rPr lang="en-US">
                <a:solidFill>
                  <a:schemeClr val="bg1"/>
                </a:solidFill>
              </a:rPr>
              <a:t>What is Reverse Mentoring?</a:t>
            </a:r>
          </a:p>
        </p:txBody>
      </p:sp>
      <p:cxnSp>
        <p:nvCxnSpPr>
          <p:cNvPr id="29" name="Straight Connector 2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45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2209" y="2288833"/>
            <a:ext cx="4909385" cy="3711571"/>
          </a:xfrm>
        </p:spPr>
        <p:txBody>
          <a:bodyPr>
            <a:noAutofit/>
          </a:bodyPr>
          <a:lstStyle/>
          <a:p>
            <a:pPr>
              <a:buFont typeface="Arial" pitchFamily="34" charset="0"/>
              <a:buChar char="•"/>
            </a:pPr>
            <a:r>
              <a:rPr lang="en-US" sz="1400" i="1" dirty="0">
                <a:solidFill>
                  <a:schemeClr val="bg1"/>
                </a:solidFill>
              </a:rPr>
              <a:t>Reverse Mentoring </a:t>
            </a:r>
            <a:r>
              <a:rPr lang="en-US" sz="1400" dirty="0">
                <a:solidFill>
                  <a:schemeClr val="bg1"/>
                </a:solidFill>
              </a:rPr>
              <a:t>is defined as pairing relationship between a younger, junior, or senior </a:t>
            </a:r>
            <a:r>
              <a:rPr lang="en-US" sz="1400" b="1" dirty="0">
                <a:solidFill>
                  <a:schemeClr val="bg1"/>
                </a:solidFill>
              </a:rPr>
              <a:t>(</a:t>
            </a:r>
            <a:r>
              <a:rPr lang="en-US" sz="1400" b="1" i="1" dirty="0">
                <a:solidFill>
                  <a:schemeClr val="bg1"/>
                </a:solidFill>
              </a:rPr>
              <a:t>mentor</a:t>
            </a:r>
            <a:r>
              <a:rPr lang="en-US" sz="1400" dirty="0">
                <a:solidFill>
                  <a:schemeClr val="bg1"/>
                </a:solidFill>
              </a:rPr>
              <a:t>) that share and exchange knowledge with an older or younger mentee (</a:t>
            </a:r>
            <a:r>
              <a:rPr lang="en-US" sz="1400" b="1" i="1" dirty="0">
                <a:solidFill>
                  <a:schemeClr val="bg1"/>
                </a:solidFill>
              </a:rPr>
              <a:t>protégé</a:t>
            </a:r>
            <a:r>
              <a:rPr lang="en-US" sz="1400" dirty="0">
                <a:solidFill>
                  <a:schemeClr val="bg1"/>
                </a:solidFill>
              </a:rPr>
              <a:t>) in an opposite relationship structure from traditional mentoring relationships that enhances both career and psychosocial support resources.*</a:t>
            </a:r>
          </a:p>
          <a:p>
            <a:pPr>
              <a:buFont typeface="Arial" pitchFamily="34" charset="0"/>
              <a:buChar char="•"/>
            </a:pPr>
            <a:endParaRPr lang="en-US" sz="1400" dirty="0">
              <a:solidFill>
                <a:schemeClr val="bg1"/>
              </a:solidFill>
            </a:endParaRPr>
          </a:p>
          <a:p>
            <a:pPr>
              <a:buFont typeface="Arial" pitchFamily="34" charset="0"/>
              <a:buChar char="•"/>
            </a:pPr>
            <a:r>
              <a:rPr lang="en-US" sz="1400" dirty="0">
                <a:solidFill>
                  <a:schemeClr val="bg1"/>
                </a:solidFill>
              </a:rPr>
              <a:t>History:  Subsequent studies link having a mentor and the support provided by a developmental relationship of a protégé, has led to several positive career outcomes, including salary, job satisfaction, learning, leadership development and organizational commitment*</a:t>
            </a:r>
          </a:p>
          <a:p>
            <a:pPr>
              <a:buFont typeface="Arial" pitchFamily="34" charset="0"/>
              <a:buChar char="•"/>
            </a:pPr>
            <a:endParaRPr lang="en-US" sz="1400" dirty="0">
              <a:solidFill>
                <a:schemeClr val="bg1"/>
              </a:solidFill>
            </a:endParaRPr>
          </a:p>
          <a:p>
            <a:pPr>
              <a:buFont typeface="Arial" pitchFamily="34" charset="0"/>
              <a:buChar char="•"/>
            </a:pPr>
            <a:r>
              <a:rPr lang="en-US" sz="1400" dirty="0">
                <a:solidFill>
                  <a:schemeClr val="bg1"/>
                </a:solidFill>
              </a:rPr>
              <a:t>Why Reverse Mentoring in Education?  To create shared interest in social media as a tool to modernize the technology use in the classroom for socioeconomic disposition for liberation with cross generational learners on common ground.</a:t>
            </a:r>
          </a:p>
          <a:p>
            <a:endParaRPr lang="en-US" sz="1400" dirty="0">
              <a:solidFill>
                <a:schemeClr val="bg1"/>
              </a:solidFill>
            </a:endParaRPr>
          </a:p>
          <a:p>
            <a:endParaRPr lang="en-US" sz="1400" dirty="0">
              <a:solidFill>
                <a:schemeClr val="bg1"/>
              </a:solidFill>
            </a:endParaRPr>
          </a:p>
        </p:txBody>
      </p:sp>
      <p:sp>
        <p:nvSpPr>
          <p:cNvPr id="6" name="Footer Placeholder 5"/>
          <p:cNvSpPr>
            <a:spLocks noGrp="1"/>
          </p:cNvSpPr>
          <p:nvPr>
            <p:ph type="ftr" sz="quarter" idx="11"/>
          </p:nvPr>
        </p:nvSpPr>
        <p:spPr>
          <a:xfrm>
            <a:off x="2530671" y="6356350"/>
            <a:ext cx="2959377" cy="365125"/>
          </a:xfrm>
        </p:spPr>
        <p:txBody>
          <a:bodyPr>
            <a:normAutofit/>
          </a:bodyPr>
          <a:lstStyle/>
          <a:p>
            <a:pPr>
              <a:lnSpc>
                <a:spcPct val="90000"/>
              </a:lnSpc>
              <a:spcAft>
                <a:spcPts val="600"/>
              </a:spcAft>
            </a:pPr>
            <a:r>
              <a:rPr lang="en-US">
                <a:solidFill>
                  <a:schemeClr val="bg1">
                    <a:lumMod val="50000"/>
                  </a:schemeClr>
                </a:solidFill>
              </a:rPr>
              <a:t>Reverse Mentoring for Cross-Generational Learning - Developing Leadership Soft Skills</a:t>
            </a:r>
          </a:p>
        </p:txBody>
      </p:sp>
      <p:pic>
        <p:nvPicPr>
          <p:cNvPr id="23" name="Picture 22" descr="One in a crowd">
            <a:extLst>
              <a:ext uri="{FF2B5EF4-FFF2-40B4-BE49-F238E27FC236}">
                <a16:creationId xmlns:a16="http://schemas.microsoft.com/office/drawing/2014/main" id="{30B22329-C6AE-C755-9B0F-0F8451649046}"/>
              </a:ext>
            </a:extLst>
          </p:cNvPr>
          <p:cNvPicPr>
            <a:picLocks noChangeAspect="1"/>
          </p:cNvPicPr>
          <p:nvPr/>
        </p:nvPicPr>
        <p:blipFill>
          <a:blip r:embed="rId2"/>
          <a:stretch>
            <a:fillRect/>
          </a:stretch>
        </p:blipFill>
        <p:spPr>
          <a:xfrm>
            <a:off x="5722295" y="2145857"/>
            <a:ext cx="3421697" cy="2566272"/>
          </a:xfrm>
          <a:prstGeom prst="rect">
            <a:avLst/>
          </a:prstGeom>
        </p:spPr>
      </p:pic>
      <p:cxnSp>
        <p:nvCxnSpPr>
          <p:cNvPr id="31" name="Straight Connector 30">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1789"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D0B3EE0-C053-2CB6-CF68-807358D636F0}"/>
              </a:ext>
            </a:extLst>
          </p:cNvPr>
          <p:cNvPicPr>
            <a:picLocks noChangeAspect="1"/>
          </p:cNvPicPr>
          <p:nvPr/>
        </p:nvPicPr>
        <p:blipFill rotWithShape="1">
          <a:blip r:embed="rId2">
            <a:alphaModFix amt="35000"/>
          </a:blip>
          <a:srcRect/>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vert="horz" lIns="91440" tIns="45720" rIns="91440" bIns="45720" rtlCol="0" anchor="ctr">
            <a:normAutofit/>
          </a:bodyPr>
          <a:lstStyle/>
          <a:p>
            <a:pPr defTabSz="914400"/>
            <a:r>
              <a:rPr lang="en-US" sz="4400">
                <a:solidFill>
                  <a:srgbClr val="FFFFFF"/>
                </a:solidFill>
              </a:rPr>
              <a:t>What is Mentor Protégé ?</a:t>
            </a:r>
          </a:p>
        </p:txBody>
      </p:sp>
      <p:sp>
        <p:nvSpPr>
          <p:cNvPr id="9" name="TextBox 8">
            <a:extLst>
              <a:ext uri="{FF2B5EF4-FFF2-40B4-BE49-F238E27FC236}">
                <a16:creationId xmlns:a16="http://schemas.microsoft.com/office/drawing/2014/main" id="{4184ED80-3E39-3FA8-F48F-80BE5C6D0FB4}"/>
              </a:ext>
            </a:extLst>
          </p:cNvPr>
          <p:cNvSpPr txBox="1"/>
          <p:nvPr/>
        </p:nvSpPr>
        <p:spPr>
          <a:xfrm>
            <a:off x="483043" y="1447801"/>
            <a:ext cx="8432358" cy="1066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b="1" dirty="0">
                <a:solidFill>
                  <a:schemeClr val="tx1"/>
                </a:solidFill>
              </a:rPr>
              <a:t>Mentoring is a symbiotic relationship between a </a:t>
            </a:r>
            <a:r>
              <a:rPr lang="en-US" b="1" i="1" dirty="0">
                <a:solidFill>
                  <a:schemeClr val="tx1"/>
                </a:solidFill>
              </a:rPr>
              <a:t>mentor - protégé pair </a:t>
            </a:r>
            <a:r>
              <a:rPr lang="en-US" b="1" dirty="0">
                <a:solidFill>
                  <a:schemeClr val="tx1"/>
                </a:solidFill>
              </a:rPr>
              <a:t>who assist each other to meet mutual career objectives in academia and business </a:t>
            </a:r>
            <a:r>
              <a:rPr lang="en-US" b="1" kern="1200" dirty="0">
                <a:solidFill>
                  <a:schemeClr val="tx1"/>
                </a:solidFill>
              </a:rPr>
              <a:t>Effective mentoring  in  education programming is an intentional activity requiring conscious effort. Mentors teach, sponsor, encourage, counsel, and of their protégés relationships over time. </a:t>
            </a:r>
          </a:p>
        </p:txBody>
      </p:sp>
      <p:sp>
        <p:nvSpPr>
          <p:cNvPr id="6" name="Footer Placeholder 5"/>
          <p:cNvSpPr>
            <a:spLocks noGrp="1"/>
          </p:cNvSpPr>
          <p:nvPr>
            <p:ph type="ftr" sz="quarter" idx="11"/>
          </p:nvPr>
        </p:nvSpPr>
        <p:spPr>
          <a:xfrm>
            <a:off x="3028950" y="6356350"/>
            <a:ext cx="3086100" cy="365125"/>
          </a:xfrm>
        </p:spPr>
        <p:txBody>
          <a:bodyPr vert="horz" lIns="91440" tIns="45720" rIns="91440" bIns="45720" rtlCol="0" anchor="ctr">
            <a:normAutofit/>
          </a:bodyPr>
          <a:lstStyle/>
          <a:p>
            <a:pPr>
              <a:lnSpc>
                <a:spcPct val="90000"/>
              </a:lnSpc>
              <a:spcAft>
                <a:spcPts val="600"/>
              </a:spcAft>
              <a:defRPr/>
            </a:pPr>
            <a:r>
              <a:rPr lang="en-US" kern="1200">
                <a:solidFill>
                  <a:srgbClr val="FFFFFF"/>
                </a:solidFill>
                <a:latin typeface="Calibri" panose="020F0502020204030204"/>
                <a:ea typeface="+mn-ea"/>
                <a:cs typeface="+mn-cs"/>
              </a:rPr>
              <a:t>Reverse Mentoring for Cross-Generational Learning - Developing Leadership Soft Skills</a:t>
            </a:r>
          </a:p>
        </p:txBody>
      </p:sp>
      <p:graphicFrame>
        <p:nvGraphicFramePr>
          <p:cNvPr id="13" name="Content Placeholder 2">
            <a:extLst>
              <a:ext uri="{FF2B5EF4-FFF2-40B4-BE49-F238E27FC236}">
                <a16:creationId xmlns:a16="http://schemas.microsoft.com/office/drawing/2014/main" id="{37FA609F-4DCC-9E5E-DC0C-3E88E1889B2A}"/>
              </a:ext>
            </a:extLst>
          </p:cNvPr>
          <p:cNvGraphicFramePr>
            <a:graphicFrameLocks noGrp="1"/>
          </p:cNvGraphicFramePr>
          <p:nvPr>
            <p:ph idx="1"/>
            <p:extLst>
              <p:ext uri="{D42A27DB-BD31-4B8C-83A1-F6EECF244321}">
                <p14:modId xmlns:p14="http://schemas.microsoft.com/office/powerpoint/2010/main" val="3741787233"/>
              </p:ext>
            </p:extLst>
          </p:nvPr>
        </p:nvGraphicFramePr>
        <p:xfrm>
          <a:off x="628650" y="2209799"/>
          <a:ext cx="7886700" cy="3967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descr="Close-up of a solar panel&#10;&#10;Description automatically generated">
            <a:extLst>
              <a:ext uri="{FF2B5EF4-FFF2-40B4-BE49-F238E27FC236}">
                <a16:creationId xmlns:a16="http://schemas.microsoft.com/office/drawing/2014/main" id="{2839696F-D486-0DDD-D114-CC62B45C816C}"/>
              </a:ext>
            </a:extLst>
          </p:cNvPr>
          <p:cNvPicPr>
            <a:picLocks noChangeAspect="1"/>
          </p:cNvPicPr>
          <p:nvPr/>
        </p:nvPicPr>
        <p:blipFill rotWithShape="1">
          <a:blip r:embed="rId2">
            <a:alphaModFix amt="35000"/>
          </a:blip>
          <a:srcRect r="10999" b="-1"/>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dirty="0">
                <a:solidFill>
                  <a:srgbClr val="FFFFFF"/>
                </a:solidFill>
              </a:rPr>
              <a:t>What is </a:t>
            </a:r>
            <a:r>
              <a:rPr lang="en-US" b="1" dirty="0">
                <a:solidFill>
                  <a:srgbClr val="FFFFFF"/>
                </a:solidFill>
              </a:rPr>
              <a:t>Mentor Protégé </a:t>
            </a:r>
            <a:r>
              <a:rPr lang="en-US" dirty="0">
                <a:solidFill>
                  <a:srgbClr val="FFFFFF"/>
                </a:solidFill>
              </a:rPr>
              <a:t>in Government		</a:t>
            </a:r>
          </a:p>
        </p:txBody>
      </p:sp>
      <p:sp>
        <p:nvSpPr>
          <p:cNvPr id="4" name="Footer Placeholder 3"/>
          <p:cNvSpPr>
            <a:spLocks noGrp="1"/>
          </p:cNvSpPr>
          <p:nvPr>
            <p:ph type="ftr" sz="quarter" idx="11"/>
          </p:nvPr>
        </p:nvSpPr>
        <p:spPr>
          <a:xfrm>
            <a:off x="3028950" y="6356350"/>
            <a:ext cx="3086100" cy="365125"/>
          </a:xfrm>
        </p:spPr>
        <p:txBody>
          <a:bodyPr>
            <a:normAutofit/>
          </a:bodyPr>
          <a:lstStyle/>
          <a:p>
            <a:pPr>
              <a:lnSpc>
                <a:spcPct val="90000"/>
              </a:lnSpc>
              <a:spcAft>
                <a:spcPts val="600"/>
              </a:spcAft>
            </a:pPr>
            <a:r>
              <a:rPr lang="en-US">
                <a:solidFill>
                  <a:srgbClr val="FFFFFF"/>
                </a:solidFill>
              </a:rPr>
              <a:t>Reverse Mentoring for Cross-Generational Learning - Developing Leadership Soft Skills</a:t>
            </a:r>
          </a:p>
        </p:txBody>
      </p:sp>
      <p:graphicFrame>
        <p:nvGraphicFramePr>
          <p:cNvPr id="29" name="Content Placeholder 2">
            <a:extLst>
              <a:ext uri="{FF2B5EF4-FFF2-40B4-BE49-F238E27FC236}">
                <a16:creationId xmlns:a16="http://schemas.microsoft.com/office/drawing/2014/main" id="{829E6B6B-8329-C631-60B9-75DE1150B451}"/>
              </a:ext>
            </a:extLst>
          </p:cNvPr>
          <p:cNvGraphicFramePr>
            <a:graphicFrameLocks noGrp="1"/>
          </p:cNvGraphicFramePr>
          <p:nvPr>
            <p:ph idx="1"/>
            <p:extLst>
              <p:ext uri="{D42A27DB-BD31-4B8C-83A1-F6EECF244321}">
                <p14:modId xmlns:p14="http://schemas.microsoft.com/office/powerpoint/2010/main" val="61798360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765350" y="1397120"/>
            <a:ext cx="3530753" cy="1225650"/>
          </a:xfrm>
        </p:spPr>
        <p:txBody>
          <a:bodyPr vert="horz" lIns="91440" tIns="45720" rIns="91440" bIns="45720" rtlCol="0" anchor="b">
            <a:normAutofit/>
          </a:bodyPr>
          <a:lstStyle/>
          <a:p>
            <a:pPr defTabSz="914400"/>
            <a:r>
              <a:rPr lang="en-US" kern="1200" dirty="0">
                <a:solidFill>
                  <a:schemeClr val="bg1"/>
                </a:solidFill>
                <a:latin typeface="+mj-lt"/>
                <a:ea typeface="+mj-ea"/>
                <a:cs typeface="+mj-cs"/>
              </a:rPr>
              <a:t>Cross Generational Population</a:t>
            </a:r>
          </a:p>
        </p:txBody>
      </p:sp>
      <p:sp>
        <p:nvSpPr>
          <p:cNvPr id="8" name="Rectangle 7"/>
          <p:cNvSpPr/>
          <p:nvPr/>
        </p:nvSpPr>
        <p:spPr>
          <a:xfrm>
            <a:off x="765350" y="2891752"/>
            <a:ext cx="3530753" cy="233451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dirty="0">
                <a:solidFill>
                  <a:schemeClr val="bg1"/>
                </a:solidFill>
              </a:rPr>
              <a:t>*Serafino, Jay, “, </a:t>
            </a:r>
            <a:r>
              <a:rPr lang="en-US" sz="1700" i="1" dirty="0">
                <a:solidFill>
                  <a:schemeClr val="bg1"/>
                </a:solidFill>
              </a:rPr>
              <a:t>New Guidelines Redefined Birth Years for Millennial, Gen X and Pos t Millennial” </a:t>
            </a:r>
            <a:r>
              <a:rPr lang="en-US" sz="1700" dirty="0">
                <a:solidFill>
                  <a:schemeClr val="bg1"/>
                </a:solidFill>
              </a:rPr>
              <a:t>March 1, 2019; www.mentalfloss.com</a:t>
            </a:r>
          </a:p>
        </p:txBody>
      </p:sp>
      <p:sp>
        <p:nvSpPr>
          <p:cNvPr id="11" name="Footer Placeholder 10"/>
          <p:cNvSpPr>
            <a:spLocks noGrp="1"/>
          </p:cNvSpPr>
          <p:nvPr>
            <p:ph type="ftr" sz="quarter" idx="11"/>
          </p:nvPr>
        </p:nvSpPr>
        <p:spPr>
          <a:xfrm>
            <a:off x="3092312" y="6356350"/>
            <a:ext cx="2959376" cy="365125"/>
          </a:xfrm>
        </p:spPr>
        <p:txBody>
          <a:bodyPr vert="horz" lIns="91440" tIns="45720" rIns="91440" bIns="45720" rtlCol="0" anchor="ctr">
            <a:normAutofit/>
          </a:bodyPr>
          <a:lstStyle/>
          <a:p>
            <a:pPr>
              <a:lnSpc>
                <a:spcPct val="90000"/>
              </a:lnSpc>
              <a:spcAft>
                <a:spcPts val="600"/>
              </a:spcAft>
            </a:pPr>
            <a:r>
              <a:rPr lang="en-US" kern="1200" dirty="0">
                <a:solidFill>
                  <a:schemeClr val="bg1">
                    <a:lumMod val="50000"/>
                  </a:schemeClr>
                </a:solidFill>
                <a:latin typeface="+mn-lt"/>
                <a:ea typeface="+mn-ea"/>
                <a:cs typeface="+mn-cs"/>
              </a:rPr>
              <a:t>Reverse Mentoring for Cross-Generational Learning - Developing Leadership Soft Skills</a:t>
            </a:r>
          </a:p>
        </p:txBody>
      </p:sp>
      <p:sp>
        <p:nvSpPr>
          <p:cNvPr id="31" name="Rectangle 30">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11596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451943493"/>
              </p:ext>
            </p:extLst>
          </p:nvPr>
        </p:nvGraphicFramePr>
        <p:xfrm>
          <a:off x="5082747" y="977900"/>
          <a:ext cx="3715782" cy="4826003"/>
        </p:xfrm>
        <a:graphic>
          <a:graphicData uri="http://schemas.openxmlformats.org/drawingml/2006/table">
            <a:tbl>
              <a:tblPr firstRow="1" bandRow="1">
                <a:tableStyleId>{21E4AEA4-8DFA-4A89-87EB-49C32662AFE0}</a:tableStyleId>
              </a:tblPr>
              <a:tblGrid>
                <a:gridCol w="1693531">
                  <a:extLst>
                    <a:ext uri="{9D8B030D-6E8A-4147-A177-3AD203B41FA5}">
                      <a16:colId xmlns:a16="http://schemas.microsoft.com/office/drawing/2014/main" val="20000"/>
                    </a:ext>
                  </a:extLst>
                </a:gridCol>
                <a:gridCol w="1185479">
                  <a:extLst>
                    <a:ext uri="{9D8B030D-6E8A-4147-A177-3AD203B41FA5}">
                      <a16:colId xmlns:a16="http://schemas.microsoft.com/office/drawing/2014/main" val="20001"/>
                    </a:ext>
                  </a:extLst>
                </a:gridCol>
                <a:gridCol w="836772">
                  <a:extLst>
                    <a:ext uri="{9D8B030D-6E8A-4147-A177-3AD203B41FA5}">
                      <a16:colId xmlns:a16="http://schemas.microsoft.com/office/drawing/2014/main" val="20002"/>
                    </a:ext>
                  </a:extLst>
                </a:gridCol>
              </a:tblGrid>
              <a:tr h="756300">
                <a:tc>
                  <a:txBody>
                    <a:bodyPr/>
                    <a:lstStyle/>
                    <a:p>
                      <a:pPr algn="ctr"/>
                      <a:r>
                        <a:rPr lang="en-US" sz="1900" dirty="0">
                          <a:solidFill>
                            <a:schemeClr val="tx1"/>
                          </a:solidFill>
                        </a:rPr>
                        <a:t>Generation*</a:t>
                      </a:r>
                    </a:p>
                  </a:txBody>
                  <a:tcPr marL="121407" marR="121407" marT="63343" marB="63343">
                    <a:solidFill>
                      <a:schemeClr val="accent1">
                        <a:lumMod val="60000"/>
                        <a:lumOff val="40000"/>
                      </a:schemeClr>
                    </a:solidFill>
                  </a:tcPr>
                </a:tc>
                <a:tc>
                  <a:txBody>
                    <a:bodyPr/>
                    <a:lstStyle/>
                    <a:p>
                      <a:pPr algn="ctr"/>
                      <a:r>
                        <a:rPr lang="en-US" sz="1900" dirty="0">
                          <a:solidFill>
                            <a:schemeClr val="tx1"/>
                          </a:solidFill>
                        </a:rPr>
                        <a:t>Year</a:t>
                      </a:r>
                      <a:r>
                        <a:rPr lang="en-US" sz="1900" baseline="0" dirty="0">
                          <a:solidFill>
                            <a:schemeClr val="tx1"/>
                          </a:solidFill>
                        </a:rPr>
                        <a:t> of Birth</a:t>
                      </a:r>
                      <a:endParaRPr lang="en-US" sz="1900" dirty="0">
                        <a:solidFill>
                          <a:schemeClr val="tx1"/>
                        </a:solidFill>
                      </a:endParaRPr>
                    </a:p>
                  </a:txBody>
                  <a:tcPr marL="121407" marR="121407" marT="63343" marB="63343">
                    <a:solidFill>
                      <a:schemeClr val="accent1">
                        <a:lumMod val="60000"/>
                        <a:lumOff val="40000"/>
                      </a:schemeClr>
                    </a:solidFill>
                  </a:tcPr>
                </a:tc>
                <a:tc>
                  <a:txBody>
                    <a:bodyPr/>
                    <a:lstStyle/>
                    <a:p>
                      <a:pPr algn="ctr"/>
                      <a:r>
                        <a:rPr lang="en-US" sz="1900" dirty="0">
                          <a:solidFill>
                            <a:schemeClr val="tx1"/>
                          </a:solidFill>
                        </a:rPr>
                        <a:t>Age</a:t>
                      </a:r>
                    </a:p>
                  </a:txBody>
                  <a:tcPr marL="121407" marR="121407" marT="63343" marB="63343">
                    <a:solidFill>
                      <a:schemeClr val="accent1">
                        <a:lumMod val="60000"/>
                        <a:lumOff val="40000"/>
                      </a:schemeClr>
                    </a:solidFill>
                  </a:tcPr>
                </a:tc>
                <a:extLst>
                  <a:ext uri="{0D108BD9-81ED-4DB2-BD59-A6C34878D82A}">
                    <a16:rowId xmlns:a16="http://schemas.microsoft.com/office/drawing/2014/main" val="10000"/>
                  </a:ext>
                </a:extLst>
              </a:tr>
              <a:tr h="1044503">
                <a:tc>
                  <a:txBody>
                    <a:bodyPr/>
                    <a:lstStyle/>
                    <a:p>
                      <a:r>
                        <a:rPr lang="en-US" sz="1900" dirty="0">
                          <a:solidFill>
                            <a:schemeClr val="tx1"/>
                          </a:solidFill>
                        </a:rPr>
                        <a:t>Generation Z</a:t>
                      </a:r>
                    </a:p>
                    <a:p>
                      <a:r>
                        <a:rPr lang="en-US" sz="1900" dirty="0">
                          <a:solidFill>
                            <a:schemeClr val="tx1"/>
                          </a:solidFill>
                        </a:rPr>
                        <a:t>(Post Millennial)</a:t>
                      </a:r>
                    </a:p>
                  </a:txBody>
                  <a:tcPr marL="121407" marR="121407" marT="63343" marB="63343">
                    <a:solidFill>
                      <a:schemeClr val="accent1">
                        <a:lumMod val="60000"/>
                        <a:lumOff val="40000"/>
                      </a:schemeClr>
                    </a:solidFill>
                  </a:tcPr>
                </a:tc>
                <a:tc>
                  <a:txBody>
                    <a:bodyPr/>
                    <a:lstStyle/>
                    <a:p>
                      <a:pPr algn="ctr"/>
                      <a:r>
                        <a:rPr lang="en-US" sz="1900" dirty="0">
                          <a:solidFill>
                            <a:schemeClr val="tx1"/>
                          </a:solidFill>
                        </a:rPr>
                        <a:t>1997 - 2019</a:t>
                      </a:r>
                    </a:p>
                  </a:txBody>
                  <a:tcPr marL="121407" marR="121407" marT="63343" marB="63343">
                    <a:solidFill>
                      <a:schemeClr val="accent1">
                        <a:lumMod val="60000"/>
                        <a:lumOff val="40000"/>
                      </a:schemeClr>
                    </a:solidFill>
                  </a:tcPr>
                </a:tc>
                <a:tc>
                  <a:txBody>
                    <a:bodyPr/>
                    <a:lstStyle/>
                    <a:p>
                      <a:pPr algn="ctr"/>
                      <a:r>
                        <a:rPr lang="en-US" sz="1900" dirty="0">
                          <a:solidFill>
                            <a:schemeClr val="tx1"/>
                          </a:solidFill>
                        </a:rPr>
                        <a:t> 0</a:t>
                      </a:r>
                      <a:r>
                        <a:rPr lang="en-US" sz="1900" baseline="0" dirty="0">
                          <a:solidFill>
                            <a:schemeClr val="tx1"/>
                          </a:solidFill>
                        </a:rPr>
                        <a:t> - 21</a:t>
                      </a:r>
                      <a:endParaRPr lang="en-US" sz="1900" dirty="0">
                        <a:solidFill>
                          <a:schemeClr val="tx1"/>
                        </a:solidFill>
                      </a:endParaRPr>
                    </a:p>
                  </a:txBody>
                  <a:tcPr marL="121407" marR="121407" marT="63343" marB="63343">
                    <a:solidFill>
                      <a:schemeClr val="accent1">
                        <a:lumMod val="60000"/>
                        <a:lumOff val="40000"/>
                      </a:schemeClr>
                    </a:solidFill>
                  </a:tcPr>
                </a:tc>
                <a:extLst>
                  <a:ext uri="{0D108BD9-81ED-4DB2-BD59-A6C34878D82A}">
                    <a16:rowId xmlns:a16="http://schemas.microsoft.com/office/drawing/2014/main" val="10001"/>
                  </a:ext>
                </a:extLst>
              </a:tr>
              <a:tr h="756300">
                <a:tc>
                  <a:txBody>
                    <a:bodyPr/>
                    <a:lstStyle/>
                    <a:p>
                      <a:r>
                        <a:rPr lang="en-US" sz="1900" dirty="0">
                          <a:solidFill>
                            <a:schemeClr val="tx1"/>
                          </a:solidFill>
                        </a:rPr>
                        <a:t>Millennial</a:t>
                      </a:r>
                    </a:p>
                  </a:txBody>
                  <a:tcPr marL="121407" marR="121407" marT="63343" marB="63343">
                    <a:solidFill>
                      <a:schemeClr val="accent1">
                        <a:lumMod val="60000"/>
                        <a:lumOff val="40000"/>
                      </a:schemeClr>
                    </a:solidFill>
                  </a:tcPr>
                </a:tc>
                <a:tc>
                  <a:txBody>
                    <a:bodyPr/>
                    <a:lstStyle/>
                    <a:p>
                      <a:pPr algn="ctr"/>
                      <a:r>
                        <a:rPr lang="en-US" sz="1900" dirty="0">
                          <a:solidFill>
                            <a:schemeClr val="tx1"/>
                          </a:solidFill>
                        </a:rPr>
                        <a:t>1981 - 1996</a:t>
                      </a:r>
                    </a:p>
                  </a:txBody>
                  <a:tcPr marL="121407" marR="121407" marT="63343" marB="63343">
                    <a:solidFill>
                      <a:schemeClr val="accent1">
                        <a:lumMod val="60000"/>
                        <a:lumOff val="40000"/>
                      </a:schemeClr>
                    </a:solidFill>
                  </a:tcPr>
                </a:tc>
                <a:tc>
                  <a:txBody>
                    <a:bodyPr/>
                    <a:lstStyle/>
                    <a:p>
                      <a:pPr algn="ctr"/>
                      <a:r>
                        <a:rPr lang="en-US" sz="1900" dirty="0">
                          <a:solidFill>
                            <a:schemeClr val="tx1"/>
                          </a:solidFill>
                        </a:rPr>
                        <a:t>22  -37</a:t>
                      </a:r>
                    </a:p>
                  </a:txBody>
                  <a:tcPr marL="121407" marR="121407" marT="63343" marB="63343">
                    <a:solidFill>
                      <a:schemeClr val="accent1">
                        <a:lumMod val="60000"/>
                        <a:lumOff val="40000"/>
                      </a:schemeClr>
                    </a:solidFill>
                  </a:tcPr>
                </a:tc>
                <a:extLst>
                  <a:ext uri="{0D108BD9-81ED-4DB2-BD59-A6C34878D82A}">
                    <a16:rowId xmlns:a16="http://schemas.microsoft.com/office/drawing/2014/main" val="10002"/>
                  </a:ext>
                </a:extLst>
              </a:tr>
              <a:tr h="756300">
                <a:tc>
                  <a:txBody>
                    <a:bodyPr/>
                    <a:lstStyle/>
                    <a:p>
                      <a:r>
                        <a:rPr lang="en-US" sz="1900" dirty="0">
                          <a:solidFill>
                            <a:schemeClr val="tx1"/>
                          </a:solidFill>
                        </a:rPr>
                        <a:t>Generation X</a:t>
                      </a:r>
                    </a:p>
                  </a:txBody>
                  <a:tcPr marL="121407" marR="121407" marT="63343" marB="63343">
                    <a:solidFill>
                      <a:schemeClr val="accent1">
                        <a:lumMod val="60000"/>
                        <a:lumOff val="40000"/>
                      </a:schemeClr>
                    </a:solidFill>
                  </a:tcPr>
                </a:tc>
                <a:tc>
                  <a:txBody>
                    <a:bodyPr/>
                    <a:lstStyle/>
                    <a:p>
                      <a:pPr algn="ctr"/>
                      <a:r>
                        <a:rPr lang="en-US" sz="1900" dirty="0">
                          <a:solidFill>
                            <a:schemeClr val="tx1"/>
                          </a:solidFill>
                        </a:rPr>
                        <a:t>1965 – 1980</a:t>
                      </a:r>
                    </a:p>
                  </a:txBody>
                  <a:tcPr marL="121407" marR="121407" marT="63343" marB="63343">
                    <a:solidFill>
                      <a:schemeClr val="accent1">
                        <a:lumMod val="60000"/>
                        <a:lumOff val="40000"/>
                      </a:schemeClr>
                    </a:solidFill>
                  </a:tcPr>
                </a:tc>
                <a:tc>
                  <a:txBody>
                    <a:bodyPr/>
                    <a:lstStyle/>
                    <a:p>
                      <a:pPr algn="ctr"/>
                      <a:r>
                        <a:rPr lang="en-US" sz="1900" dirty="0">
                          <a:solidFill>
                            <a:schemeClr val="tx1"/>
                          </a:solidFill>
                        </a:rPr>
                        <a:t>38 - 53</a:t>
                      </a:r>
                    </a:p>
                  </a:txBody>
                  <a:tcPr marL="121407" marR="121407" marT="63343" marB="63343">
                    <a:solidFill>
                      <a:schemeClr val="accent1">
                        <a:lumMod val="60000"/>
                        <a:lumOff val="40000"/>
                      </a:schemeClr>
                    </a:solidFill>
                  </a:tcPr>
                </a:tc>
                <a:extLst>
                  <a:ext uri="{0D108BD9-81ED-4DB2-BD59-A6C34878D82A}">
                    <a16:rowId xmlns:a16="http://schemas.microsoft.com/office/drawing/2014/main" val="10003"/>
                  </a:ext>
                </a:extLst>
              </a:tr>
              <a:tr h="756300">
                <a:tc>
                  <a:txBody>
                    <a:bodyPr/>
                    <a:lstStyle/>
                    <a:p>
                      <a:r>
                        <a:rPr lang="en-US" sz="1900" dirty="0">
                          <a:solidFill>
                            <a:schemeClr val="tx1"/>
                          </a:solidFill>
                        </a:rPr>
                        <a:t>Baby</a:t>
                      </a:r>
                      <a:r>
                        <a:rPr lang="en-US" sz="1900" baseline="0" dirty="0">
                          <a:solidFill>
                            <a:schemeClr val="tx1"/>
                          </a:solidFill>
                        </a:rPr>
                        <a:t> Boomer</a:t>
                      </a:r>
                      <a:endParaRPr lang="en-US" sz="1900" dirty="0">
                        <a:solidFill>
                          <a:schemeClr val="tx1"/>
                        </a:solidFill>
                      </a:endParaRPr>
                    </a:p>
                  </a:txBody>
                  <a:tcPr marL="121407" marR="121407" marT="63343" marB="63343">
                    <a:solidFill>
                      <a:schemeClr val="accent1">
                        <a:lumMod val="60000"/>
                        <a:lumOff val="40000"/>
                      </a:schemeClr>
                    </a:solidFill>
                  </a:tcPr>
                </a:tc>
                <a:tc>
                  <a:txBody>
                    <a:bodyPr/>
                    <a:lstStyle/>
                    <a:p>
                      <a:pPr algn="ctr"/>
                      <a:r>
                        <a:rPr lang="en-US" sz="1900" dirty="0">
                          <a:solidFill>
                            <a:schemeClr val="tx1"/>
                          </a:solidFill>
                        </a:rPr>
                        <a:t>1946 - 1964</a:t>
                      </a:r>
                    </a:p>
                  </a:txBody>
                  <a:tcPr marL="121407" marR="121407" marT="63343" marB="63343">
                    <a:solidFill>
                      <a:schemeClr val="accent1">
                        <a:lumMod val="60000"/>
                        <a:lumOff val="40000"/>
                      </a:schemeClr>
                    </a:solidFill>
                  </a:tcPr>
                </a:tc>
                <a:tc>
                  <a:txBody>
                    <a:bodyPr/>
                    <a:lstStyle/>
                    <a:p>
                      <a:pPr algn="ctr"/>
                      <a:r>
                        <a:rPr lang="en-US" sz="1900" dirty="0">
                          <a:solidFill>
                            <a:schemeClr val="tx1"/>
                          </a:solidFill>
                        </a:rPr>
                        <a:t>54 - 72</a:t>
                      </a:r>
                    </a:p>
                  </a:txBody>
                  <a:tcPr marL="121407" marR="121407" marT="63343" marB="63343">
                    <a:solidFill>
                      <a:schemeClr val="accent1">
                        <a:lumMod val="60000"/>
                        <a:lumOff val="40000"/>
                      </a:schemeClr>
                    </a:solidFill>
                  </a:tcPr>
                </a:tc>
                <a:extLst>
                  <a:ext uri="{0D108BD9-81ED-4DB2-BD59-A6C34878D82A}">
                    <a16:rowId xmlns:a16="http://schemas.microsoft.com/office/drawing/2014/main" val="10004"/>
                  </a:ext>
                </a:extLst>
              </a:tr>
              <a:tr h="756300">
                <a:tc>
                  <a:txBody>
                    <a:bodyPr/>
                    <a:lstStyle/>
                    <a:p>
                      <a:r>
                        <a:rPr lang="en-US" sz="1900" dirty="0">
                          <a:solidFill>
                            <a:schemeClr val="tx1"/>
                          </a:solidFill>
                        </a:rPr>
                        <a:t>Traditional</a:t>
                      </a:r>
                    </a:p>
                  </a:txBody>
                  <a:tcPr marL="121407" marR="121407" marT="63343" marB="63343">
                    <a:solidFill>
                      <a:schemeClr val="accent1">
                        <a:lumMod val="60000"/>
                        <a:lumOff val="40000"/>
                      </a:schemeClr>
                    </a:solidFill>
                  </a:tcPr>
                </a:tc>
                <a:tc>
                  <a:txBody>
                    <a:bodyPr/>
                    <a:lstStyle/>
                    <a:p>
                      <a:pPr algn="ctr"/>
                      <a:r>
                        <a:rPr lang="en-US" sz="1900" dirty="0">
                          <a:solidFill>
                            <a:schemeClr val="tx1"/>
                          </a:solidFill>
                        </a:rPr>
                        <a:t>1926 - 1945</a:t>
                      </a:r>
                    </a:p>
                  </a:txBody>
                  <a:tcPr marL="121407" marR="121407" marT="63343" marB="63343">
                    <a:solidFill>
                      <a:schemeClr val="accent1">
                        <a:lumMod val="60000"/>
                        <a:lumOff val="40000"/>
                      </a:schemeClr>
                    </a:solidFill>
                  </a:tcPr>
                </a:tc>
                <a:tc>
                  <a:txBody>
                    <a:bodyPr/>
                    <a:lstStyle/>
                    <a:p>
                      <a:pPr algn="ctr"/>
                      <a:r>
                        <a:rPr lang="en-US" sz="1900" dirty="0">
                          <a:solidFill>
                            <a:schemeClr val="tx1"/>
                          </a:solidFill>
                        </a:rPr>
                        <a:t>73 - 90</a:t>
                      </a:r>
                    </a:p>
                  </a:txBody>
                  <a:tcPr marL="121407" marR="121407" marT="63343" marB="63343">
                    <a:solidFill>
                      <a:schemeClr val="accent1">
                        <a:lumMod val="60000"/>
                        <a:lumOff val="40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628650" y="669925"/>
            <a:ext cx="3381709" cy="1325563"/>
          </a:xfrm>
        </p:spPr>
        <p:txBody>
          <a:bodyPr anchor="b">
            <a:normAutofit/>
          </a:bodyPr>
          <a:lstStyle/>
          <a:p>
            <a:pPr algn="r"/>
            <a:r>
              <a:rPr lang="en-US">
                <a:solidFill>
                  <a:schemeClr val="bg1"/>
                </a:solidFill>
              </a:rPr>
              <a:t>Socioeconomic Initiative Practice</a:t>
            </a:r>
          </a:p>
        </p:txBody>
      </p:sp>
      <p:cxnSp>
        <p:nvCxnSpPr>
          <p:cNvPr id="36" name="Straight Connector 3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4657" y="2026340"/>
            <a:ext cx="3915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04800" y="2398957"/>
            <a:ext cx="7794699" cy="3526144"/>
          </a:xfrm>
        </p:spPr>
        <p:txBody>
          <a:bodyPr>
            <a:normAutofit/>
          </a:bodyPr>
          <a:lstStyle/>
          <a:p>
            <a:pPr marL="0" indent="0">
              <a:buNone/>
            </a:pPr>
            <a:r>
              <a:rPr lang="en-US" sz="1300">
                <a:solidFill>
                  <a:schemeClr val="bg1"/>
                </a:solidFill>
              </a:rPr>
              <a:t>Definition: Relating to or concerned with the interaction of social and economic factors.</a:t>
            </a:r>
          </a:p>
          <a:p>
            <a:pPr>
              <a:buFont typeface="Arial" pitchFamily="34" charset="0"/>
              <a:buChar char="•"/>
            </a:pPr>
            <a:endParaRPr lang="en-US" sz="1300">
              <a:solidFill>
                <a:schemeClr val="bg1"/>
              </a:solidFill>
            </a:endParaRPr>
          </a:p>
          <a:p>
            <a:pPr>
              <a:buFont typeface="Arial" pitchFamily="34" charset="0"/>
              <a:buChar char="•"/>
            </a:pPr>
            <a:r>
              <a:rPr lang="en-US" sz="1300">
                <a:solidFill>
                  <a:schemeClr val="bg1"/>
                </a:solidFill>
              </a:rPr>
              <a:t>Background: Characterized as a “combination of education, income and occupation” and can seriously impact a learner well being and academic performance.  Low socioeconomic status  learners are of typically “lower” working class strata as a whole and typically have a limited repertoire of learning strategies available to them.  Additionally, high- and low learners have been shown to have achievement gaps in standardized testing.  Unfortunately, socioeconomic diversity may be difficult for instructors to detect, as learners may strive to appear middle-class in order to self-normalize.</a:t>
            </a:r>
          </a:p>
          <a:p>
            <a:pPr>
              <a:buFont typeface="Arial" pitchFamily="34" charset="0"/>
              <a:buChar char="•"/>
            </a:pPr>
            <a:endParaRPr lang="en-US" sz="1300">
              <a:solidFill>
                <a:schemeClr val="bg1"/>
              </a:solidFill>
            </a:endParaRPr>
          </a:p>
          <a:p>
            <a:pPr>
              <a:buFont typeface="Arial" pitchFamily="34" charset="0"/>
              <a:buChar char="•"/>
            </a:pPr>
            <a:r>
              <a:rPr lang="en-US" sz="1300">
                <a:solidFill>
                  <a:schemeClr val="bg1"/>
                </a:solidFill>
              </a:rPr>
              <a:t>Goal:  LEAM seeks to implement a structured active and inclusive educational engagement that enables multiple leadership modes of engagement, create various pathways for achievement, create a learning environment of accessible and face-to-face time with instructor.  Create behavioral protocols that emphasize leadership, Respect and Honesty in a safe environment.  Adoption of a socioeconomic initiative practice for E-commerce exchange.  </a:t>
            </a:r>
          </a:p>
          <a:p>
            <a:pPr marL="0" indent="0">
              <a:buNone/>
            </a:pPr>
            <a:r>
              <a:rPr lang="en-US" sz="1300">
                <a:solidFill>
                  <a:schemeClr val="bg1"/>
                </a:solidFill>
              </a:rPr>
              <a:t>*</a:t>
            </a:r>
            <a:r>
              <a:rPr lang="en-US" sz="1300">
                <a:solidFill>
                  <a:schemeClr val="bg1"/>
                </a:solidFill>
                <a:hlinkClick r:id="rId2"/>
              </a:rPr>
              <a:t>https://www.investopedia.com/terms/s/social-economics.asp</a:t>
            </a:r>
            <a:endParaRPr lang="en-US" sz="1300">
              <a:solidFill>
                <a:schemeClr val="bg1"/>
              </a:solidFill>
            </a:endParaRPr>
          </a:p>
          <a:p>
            <a:pPr>
              <a:buFont typeface="Arial" pitchFamily="34" charset="0"/>
              <a:buChar char="•"/>
            </a:pPr>
            <a:endParaRPr lang="en-US" sz="1300">
              <a:solidFill>
                <a:schemeClr val="bg1"/>
              </a:solidFill>
            </a:endParaRPr>
          </a:p>
          <a:p>
            <a:endParaRPr lang="en-US" sz="1300">
              <a:solidFill>
                <a:schemeClr val="bg1"/>
              </a:solidFill>
            </a:endParaRPr>
          </a:p>
          <a:p>
            <a:endParaRPr lang="en-US" sz="1300">
              <a:solidFill>
                <a:schemeClr val="bg1"/>
              </a:solidFill>
            </a:endParaRPr>
          </a:p>
          <a:p>
            <a:endParaRPr lang="en-US" sz="1300">
              <a:solidFill>
                <a:schemeClr val="bg1"/>
              </a:solidFill>
            </a:endParaRPr>
          </a:p>
        </p:txBody>
      </p:sp>
      <p:sp>
        <p:nvSpPr>
          <p:cNvPr id="38" name="Rectangle 37">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3028950" y="6356350"/>
            <a:ext cx="3086100" cy="365125"/>
          </a:xfrm>
        </p:spPr>
        <p:txBody>
          <a:bodyPr>
            <a:normAutofit/>
          </a:bodyPr>
          <a:lstStyle/>
          <a:p>
            <a:pPr>
              <a:lnSpc>
                <a:spcPct val="90000"/>
              </a:lnSpc>
              <a:spcAft>
                <a:spcPts val="600"/>
              </a:spcAft>
            </a:pPr>
            <a:r>
              <a:rPr lang="en-US" dirty="0">
                <a:solidFill>
                  <a:schemeClr val="bg1">
                    <a:lumMod val="50000"/>
                  </a:schemeClr>
                </a:solidFill>
              </a:rPr>
              <a:t>Reverse Mentoring for Cross-Generational Learning - Developing Leadership Soft Skills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20D6BCBC3B5B449AC6B74D12A68F5A" ma:contentTypeVersion="13" ma:contentTypeDescription="Create a new document." ma:contentTypeScope="" ma:versionID="9eb5b5facdfad85e2828c33bc3abf62c">
  <xsd:schema xmlns:xsd="http://www.w3.org/2001/XMLSchema" xmlns:xs="http://www.w3.org/2001/XMLSchema" xmlns:p="http://schemas.microsoft.com/office/2006/metadata/properties" xmlns:ns3="fad93d58-a00e-4451-9dff-f626be8f179e" xmlns:ns4="2bdbef30-8309-479f-9f02-b2521b3c352c" targetNamespace="http://schemas.microsoft.com/office/2006/metadata/properties" ma:root="true" ma:fieldsID="5cfc10e0c7ba1ec6a448264ad4fd7d54" ns3:_="" ns4:_="">
    <xsd:import namespace="fad93d58-a00e-4451-9dff-f626be8f179e"/>
    <xsd:import namespace="2bdbef30-8309-479f-9f02-b2521b3c352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d93d58-a00e-4451-9dff-f626be8f17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dbef30-8309-479f-9f02-b2521b3c352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E7058A1-7854-4F84-A5E8-A081A261414D}">
  <ds:schemaRefs>
    <ds:schemaRef ds:uri="http://schemas.microsoft.com/sharepoint/v3/contenttype/forms"/>
  </ds:schemaRefs>
</ds:datastoreItem>
</file>

<file path=customXml/itemProps2.xml><?xml version="1.0" encoding="utf-8"?>
<ds:datastoreItem xmlns:ds="http://schemas.openxmlformats.org/officeDocument/2006/customXml" ds:itemID="{148E818D-B3CC-4D75-9D81-DFEECA8642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d93d58-a00e-4451-9dff-f626be8f179e"/>
    <ds:schemaRef ds:uri="2bdbef30-8309-479f-9f02-b2521b3c35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F0141F-C12F-48C9-A0F9-10336A8EBE15}">
  <ds:schemaRefs>
    <ds:schemaRef ds:uri="http://schemas.microsoft.com/office/2006/metadata/properties"/>
    <ds:schemaRef ds:uri="http://schemas.microsoft.com/office/infopath/2007/PartnerControls"/>
    <ds:schemaRef ds:uri="http://purl.org/dc/dcmitype/"/>
    <ds:schemaRef ds:uri="http://schemas.microsoft.com/office/2006/documentManagement/types"/>
    <ds:schemaRef ds:uri="http://www.w3.org/XML/1998/namespace"/>
    <ds:schemaRef ds:uri="http://purl.org/dc/elements/1.1/"/>
    <ds:schemaRef ds:uri="http://purl.org/dc/terms/"/>
    <ds:schemaRef ds:uri="http://schemas.openxmlformats.org/package/2006/metadata/core-properties"/>
    <ds:schemaRef ds:uri="2bdbef30-8309-479f-9f02-b2521b3c352c"/>
    <ds:schemaRef ds:uri="fad93d58-a00e-4451-9dff-f626be8f179e"/>
  </ds:schemaRefs>
</ds:datastoreItem>
</file>

<file path=docProps/app.xml><?xml version="1.0" encoding="utf-8"?>
<Properties xmlns="http://schemas.openxmlformats.org/officeDocument/2006/extended-properties" xmlns:vt="http://schemas.openxmlformats.org/officeDocument/2006/docPropsVTypes">
  <Template/>
  <TotalTime>6745</TotalTime>
  <Words>4165</Words>
  <Application>Microsoft Office PowerPoint</Application>
  <PresentationFormat>On-screen Show (4:3)</PresentationFormat>
  <Paragraphs>383</Paragraphs>
  <Slides>32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Black</vt:lpstr>
      <vt:lpstr>Calibri</vt:lpstr>
      <vt:lpstr>Calibri Light</vt:lpstr>
      <vt:lpstr>Century Gothic</vt:lpstr>
      <vt:lpstr>Times New Roman</vt:lpstr>
      <vt:lpstr>Office Theme</vt:lpstr>
      <vt:lpstr>Reverse Mentoring for  Cross-Generational Learning Developing Leadership  Soft Skills   Diversity In the Classroom Dr. Veronic Thomas</vt:lpstr>
      <vt:lpstr>Community College Students:  Social Capital and the Soft Skills of Leadership Marilyn L. Grady University of Nebraska-Lincoln Lincoln, Nebraska A Leadership Education Application Model for Living</vt:lpstr>
      <vt:lpstr>Hypothesis</vt:lpstr>
      <vt:lpstr> Background – The Passion Profiler</vt:lpstr>
      <vt:lpstr>What is Reverse Mentoring?</vt:lpstr>
      <vt:lpstr>What is Mentor Protégé ?</vt:lpstr>
      <vt:lpstr>What is Mentor Protégé in Government  </vt:lpstr>
      <vt:lpstr>Cross Generational Population</vt:lpstr>
      <vt:lpstr>Socioeconomic Initiative Practice</vt:lpstr>
      <vt:lpstr>Leadership and training curriculum benefits</vt:lpstr>
      <vt:lpstr>Assessment Tools</vt:lpstr>
      <vt:lpstr>Community College Students:  Social Capital and the Soft Skills of Leadership Marilyn L. Grady University of Nebraska-Lincoln Lincoln, Nebraska A Leadership Education Application Model for Living</vt:lpstr>
      <vt:lpstr>Community College Students:  Social Capital and the Soft Skills of Leadership Marilyn L. Grady University of Nebraska-Lincoln Lincoln, Nebraska A Leadership Education Application Model for Living</vt:lpstr>
      <vt:lpstr>The 10 Passion Archetypes</vt:lpstr>
      <vt:lpstr>Curriculum Based Committee Formulation</vt:lpstr>
      <vt:lpstr>Leadership Mastery</vt:lpstr>
      <vt:lpstr>Curriculum Based Committee Formulation</vt:lpstr>
      <vt:lpstr>Leadership Education Application Model (LEAM) Design</vt:lpstr>
      <vt:lpstr>Evaluation Timeline</vt:lpstr>
      <vt:lpstr>Curriculum Timeline</vt:lpstr>
      <vt:lpstr>Curriculum Timeline Resources Sept-Oct</vt:lpstr>
      <vt:lpstr>Curriculum Timeline Resources Nov-May</vt:lpstr>
      <vt:lpstr>Business Model Canvas Sample</vt:lpstr>
      <vt:lpstr>Socioeconomic Initiative Practice</vt:lpstr>
      <vt:lpstr> Classroom workgroup formation</vt:lpstr>
      <vt:lpstr> Reverse Mentoring Teaching Classroom Model</vt:lpstr>
      <vt:lpstr> Reverse Mentoring Teaching Classroom Model</vt:lpstr>
      <vt:lpstr> Reverse Mentoring Teaching Classroom Model</vt:lpstr>
      <vt:lpstr> Reverse Mentoring Teaching Classroom Model</vt:lpstr>
      <vt:lpstr> Reverse Mentoring Teaching Classroom Model</vt:lpstr>
      <vt:lpstr>Student response</vt:lpstr>
      <vt:lpstr>References</vt:lpstr>
    </vt:vector>
  </TitlesOfParts>
  <Company>Inova Health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Inova</dc:creator>
  <cp:lastModifiedBy>Latney, Casandra</cp:lastModifiedBy>
  <cp:revision>121</cp:revision>
  <cp:lastPrinted>2022-11-25T20:18:59Z</cp:lastPrinted>
  <dcterms:created xsi:type="dcterms:W3CDTF">2018-04-09T20:31:51Z</dcterms:created>
  <dcterms:modified xsi:type="dcterms:W3CDTF">2023-04-18T19:29:55Z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TC103852699990</vt:lpwstr>
  </property>
  <property fmtid="{D5CDD505-2E9C-101B-9397-08002B2CF9AE}" pid="3" name="ContentTypeId">
    <vt:lpwstr>0x010100F920D6BCBC3B5B449AC6B74D12A68F5A</vt:lpwstr>
  </property>
</Properties>
</file>